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5"/>
  </p:notesMasterIdLst>
  <p:sldIdLst>
    <p:sldId id="354" r:id="rId2"/>
    <p:sldId id="257" r:id="rId3"/>
    <p:sldId id="259" r:id="rId4"/>
    <p:sldId id="371" r:id="rId5"/>
    <p:sldId id="387" r:id="rId6"/>
    <p:sldId id="258" r:id="rId7"/>
    <p:sldId id="26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335" r:id="rId26"/>
    <p:sldId id="331" r:id="rId27"/>
    <p:sldId id="332" r:id="rId28"/>
    <p:sldId id="333" r:id="rId29"/>
    <p:sldId id="334" r:id="rId30"/>
    <p:sldId id="279" r:id="rId31"/>
    <p:sldId id="280" r:id="rId32"/>
    <p:sldId id="281" r:id="rId33"/>
    <p:sldId id="282" r:id="rId34"/>
    <p:sldId id="343" r:id="rId35"/>
    <p:sldId id="344" r:id="rId36"/>
    <p:sldId id="345" r:id="rId37"/>
    <p:sldId id="283" r:id="rId38"/>
    <p:sldId id="362" r:id="rId39"/>
    <p:sldId id="356" r:id="rId40"/>
    <p:sldId id="357" r:id="rId41"/>
    <p:sldId id="358" r:id="rId42"/>
    <p:sldId id="310" r:id="rId43"/>
    <p:sldId id="286" r:id="rId44"/>
    <p:sldId id="287" r:id="rId45"/>
    <p:sldId id="288" r:id="rId46"/>
    <p:sldId id="289" r:id="rId47"/>
    <p:sldId id="290" r:id="rId48"/>
    <p:sldId id="292" r:id="rId49"/>
    <p:sldId id="346" r:id="rId50"/>
    <p:sldId id="348" r:id="rId51"/>
    <p:sldId id="293" r:id="rId52"/>
    <p:sldId id="294" r:id="rId53"/>
    <p:sldId id="315" r:id="rId54"/>
    <p:sldId id="316" r:id="rId55"/>
    <p:sldId id="317" r:id="rId56"/>
    <p:sldId id="318" r:id="rId57"/>
    <p:sldId id="319" r:id="rId58"/>
    <p:sldId id="320" r:id="rId59"/>
    <p:sldId id="322" r:id="rId60"/>
    <p:sldId id="323" r:id="rId61"/>
    <p:sldId id="383" r:id="rId62"/>
    <p:sldId id="384" r:id="rId63"/>
    <p:sldId id="324" r:id="rId64"/>
    <p:sldId id="325" r:id="rId65"/>
    <p:sldId id="347" r:id="rId66"/>
    <p:sldId id="326" r:id="rId67"/>
    <p:sldId id="341" r:id="rId68"/>
    <p:sldId id="328" r:id="rId69"/>
    <p:sldId id="350" r:id="rId70"/>
    <p:sldId id="329" r:id="rId71"/>
    <p:sldId id="330" r:id="rId72"/>
    <p:sldId id="342" r:id="rId73"/>
    <p:sldId id="351" r:id="rId74"/>
    <p:sldId id="352" r:id="rId75"/>
    <p:sldId id="364" r:id="rId76"/>
    <p:sldId id="363" r:id="rId77"/>
    <p:sldId id="336" r:id="rId78"/>
    <p:sldId id="366" r:id="rId79"/>
    <p:sldId id="365" r:id="rId80"/>
    <p:sldId id="367" r:id="rId81"/>
    <p:sldId id="369" r:id="rId82"/>
    <p:sldId id="337" r:id="rId83"/>
    <p:sldId id="393" r:id="rId84"/>
    <p:sldId id="394" r:id="rId85"/>
    <p:sldId id="392" r:id="rId86"/>
    <p:sldId id="339" r:id="rId87"/>
    <p:sldId id="340" r:id="rId88"/>
    <p:sldId id="386" r:id="rId89"/>
    <p:sldId id="296" r:id="rId90"/>
    <p:sldId id="297" r:id="rId91"/>
    <p:sldId id="298" r:id="rId92"/>
    <p:sldId id="311" r:id="rId93"/>
    <p:sldId id="299" r:id="rId94"/>
    <p:sldId id="300" r:id="rId95"/>
    <p:sldId id="301" r:id="rId96"/>
    <p:sldId id="302" r:id="rId97"/>
    <p:sldId id="303" r:id="rId98"/>
    <p:sldId id="304" r:id="rId99"/>
    <p:sldId id="379" r:id="rId100"/>
    <p:sldId id="380" r:id="rId101"/>
    <p:sldId id="381" r:id="rId102"/>
    <p:sldId id="382" r:id="rId103"/>
    <p:sldId id="373" r:id="rId104"/>
    <p:sldId id="374" r:id="rId105"/>
    <p:sldId id="375" r:id="rId106"/>
    <p:sldId id="376" r:id="rId107"/>
    <p:sldId id="377" r:id="rId108"/>
    <p:sldId id="378" r:id="rId109"/>
    <p:sldId id="388" r:id="rId110"/>
    <p:sldId id="391" r:id="rId111"/>
    <p:sldId id="390" r:id="rId112"/>
    <p:sldId id="389" r:id="rId113"/>
    <p:sldId id="372" r:id="rId1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469" autoAdjust="0"/>
  </p:normalViewPr>
  <p:slideViewPr>
    <p:cSldViewPr snapToGrid="0" snapToObjects="1">
      <p:cViewPr>
        <p:scale>
          <a:sx n="110" d="100"/>
          <a:sy n="110" d="100"/>
        </p:scale>
        <p:origin x="-1400" y="-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notesMaster" Target="notesMasters/notesMaster1.xml"/><Relationship Id="rId116" Type="http://schemas.openxmlformats.org/officeDocument/2006/relationships/printerSettings" Target="printerSettings/printerSettings1.bin"/><Relationship Id="rId117" Type="http://schemas.openxmlformats.org/officeDocument/2006/relationships/presProps" Target="presProps.xml"/><Relationship Id="rId118" Type="http://schemas.openxmlformats.org/officeDocument/2006/relationships/viewProps" Target="viewProps.xml"/><Relationship Id="rId119" Type="http://schemas.openxmlformats.org/officeDocument/2006/relationships/theme" Target="theme/theme1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Most NoSQL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0</c:formatCode>
                <c:ptCount val="1"/>
                <c:pt idx="0">
                  <c:v>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RDMBS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42.0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Graph Stores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577915480"/>
        <c:axId val="577910568"/>
        <c:axId val="0"/>
      </c:bar3DChart>
      <c:catAx>
        <c:axId val="577915480"/>
        <c:scaling>
          <c:orientation val="minMax"/>
        </c:scaling>
        <c:delete val="1"/>
        <c:axPos val="b"/>
        <c:majorTickMark val="out"/>
        <c:minorTickMark val="none"/>
        <c:tickLblPos val="nextTo"/>
        <c:crossAx val="577910568"/>
        <c:crosses val="autoZero"/>
        <c:auto val="1"/>
        <c:lblAlgn val="ctr"/>
        <c:lblOffset val="100"/>
        <c:noMultiLvlLbl val="0"/>
      </c:catAx>
      <c:valAx>
        <c:axId val="577910568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crossAx val="577915480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jp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3EF39-9CB9-4F4F-A6BC-CBBBC77B42E8}" type="datetimeFigureOut">
              <a:rPr lang="en-US" smtClean="0"/>
              <a:t>03/05/2011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D948-D25D-8E4B-9BFE-B537C3A7C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72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stores will be mixed – right shape for the right job</a:t>
            </a:r>
          </a:p>
          <a:p>
            <a:r>
              <a:rPr lang="en-US" baseline="0" dirty="0" smtClean="0"/>
              <a:t>Polyglot persistence</a:t>
            </a:r>
          </a:p>
          <a:p>
            <a:r>
              <a:rPr lang="en-US" baseline="0" dirty="0" smtClean="0"/>
              <a:t>Frameworks (e.g. spring data) embracing this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32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Can’t easily shard graphs like documents or KV stores.</a:t>
            </a:r>
          </a:p>
          <a:p>
            <a:r>
              <a:rPr lang="en-US" dirty="0" smtClean="0"/>
              <a:t>This means that high performance graph databases are limited in terms of data set size that can be handled by a</a:t>
            </a:r>
            <a:r>
              <a:rPr lang="en-US" baseline="0" dirty="0" smtClean="0"/>
              <a:t> single machine.</a:t>
            </a:r>
          </a:p>
          <a:p>
            <a:r>
              <a:rPr lang="en-US" baseline="0" dirty="0" smtClean="0"/>
              <a:t>Can use replicas to speed things up (and improve availability) but limits data set size limited to a single machine’s disk/memory.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domains can shard easily (.</a:t>
            </a:r>
            <a:r>
              <a:rPr lang="en-US" baseline="0" dirty="0" err="1" smtClean="0"/>
              <a:t>e.g</a:t>
            </a:r>
            <a:r>
              <a:rPr lang="en-US" baseline="0" dirty="0" smtClean="0"/>
              <a:t> geo, most web apps) using consistent routing approach and cache </a:t>
            </a:r>
            <a:r>
              <a:rPr lang="en-US" baseline="0" dirty="0" err="1" smtClean="0"/>
              <a:t>sharding</a:t>
            </a:r>
            <a:r>
              <a:rPr lang="en-US" baseline="0" dirty="0" smtClean="0"/>
              <a:t> – we’ll cover that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Euler</a:t>
            </a:r>
            <a:r>
              <a:rPr lang="en-US" baseline="0" dirty="0" smtClean="0"/>
              <a:t> reduced the problem into an abstract 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From geography to diagrammatic through to a graph.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the first documented case of representing the real world as a 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118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Codd’s</a:t>
            </a:r>
            <a:r>
              <a:rPr lang="en-US" dirty="0" smtClean="0"/>
              <a:t> RDBMS</a:t>
            </a:r>
            <a:r>
              <a:rPr lang="en-US" baseline="0" dirty="0" smtClean="0"/>
              <a:t> is heralded as the gold standard for enterprise data because of its maturity, yet </a:t>
            </a:r>
            <a:r>
              <a:rPr lang="en-US" b="1" baseline="0" dirty="0" err="1" smtClean="0"/>
              <a:t>Codd’s</a:t>
            </a:r>
            <a:r>
              <a:rPr lang="en-US" b="1" baseline="0" dirty="0" smtClean="0"/>
              <a:t> model is only 42 years old in 2011</a:t>
            </a:r>
          </a:p>
          <a:p>
            <a:r>
              <a:rPr lang="en-US" b="1" baseline="0" dirty="0" smtClean="0"/>
              <a:t>Euler’s graph model is 275 years old!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1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off sketching the domain. That’s your model done – we see this when we revisit databases</a:t>
            </a:r>
            <a:r>
              <a:rPr lang="en-US" baseline="0" dirty="0" smtClean="0"/>
              <a:t> months after they’re been designed and put into production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decomposition, ER design, </a:t>
            </a:r>
            <a:r>
              <a:rPr lang="en-US" baseline="0" dirty="0" err="1" smtClean="0"/>
              <a:t>normalisation</a:t>
            </a:r>
            <a:r>
              <a:rPr lang="en-US" baseline="0" dirty="0" smtClean="0"/>
              <a:t>/</a:t>
            </a:r>
            <a:r>
              <a:rPr lang="en-US" baseline="0" dirty="0" err="1" smtClean="0"/>
              <a:t>denormalisation</a:t>
            </a:r>
            <a:r>
              <a:rPr lang="en-US" baseline="0" dirty="0" smtClean="0"/>
              <a:t> as you need with RDBMS.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696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Common</a:t>
            </a:r>
            <a:r>
              <a:rPr lang="en-US" baseline="0" dirty="0" smtClean="0"/>
              <a:t> design misunderstanding is to impose a relational model onto the graph DB – effectively taking a RDBMS dump and importing it.</a:t>
            </a:r>
          </a:p>
          <a:p>
            <a:r>
              <a:rPr lang="en-US" baseline="0" dirty="0" smtClean="0"/>
              <a:t> - Won’t be good, we’ve seen people trying to do this with mainframes via COBOL copybooks and it doesn’t work</a:t>
            </a:r>
          </a:p>
          <a:p>
            <a:r>
              <a:rPr lang="en-US" baseline="0" dirty="0" smtClean="0"/>
              <a:t> - You have to think!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6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Dynamically typed languages are late bound – the functionality</a:t>
            </a:r>
            <a:r>
              <a:rPr lang="en-US" baseline="0" dirty="0" smtClean="0"/>
              <a:t> is there when you need it. Graph DBs are analogous – you make use of the data that’s there when you need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designing</a:t>
            </a:r>
            <a:r>
              <a:rPr lang="en-US" baseline="0" dirty="0" smtClean="0"/>
              <a:t> the Doctor Who database for this tutorial, we had many design decisions to make.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How to represent species that are enemies?</a:t>
            </a:r>
          </a:p>
          <a:p>
            <a:r>
              <a:rPr lang="en-US" baseline="0" dirty="0" smtClean="0"/>
              <a:t> - And how to represent individuals that are enemies?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41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means: GPL, free</a:t>
            </a:r>
            <a:r>
              <a:rPr lang="en-US" baseline="0" dirty="0" smtClean="0"/>
              <a:t> as in beer for most uses (except OEM)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AGPL means if you’re free and open source, so are we.</a:t>
            </a:r>
          </a:p>
          <a:p>
            <a:r>
              <a:rPr lang="en-US" baseline="0" dirty="0" smtClean="0"/>
              <a:t>Commercial means if you’re commercial and in production (making money) then you have to treat us the same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79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mutating operations on nodes, relationships (and later indexes) must be performed within </a:t>
            </a:r>
            <a:r>
              <a:rPr lang="en-US" smtClean="0"/>
              <a:t>a transaction.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429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Relationship types can be strings as we’re using here</a:t>
            </a:r>
          </a:p>
          <a:p>
            <a:r>
              <a:rPr lang="en-US" dirty="0" smtClean="0"/>
              <a:t>Or they can be </a:t>
            </a:r>
            <a:r>
              <a:rPr lang="en-US" dirty="0" err="1" smtClean="0"/>
              <a:t>enums</a:t>
            </a:r>
            <a:r>
              <a:rPr lang="en-US" baseline="0" dirty="0" smtClean="0"/>
              <a:t> if you want the benefits of static typing in your IDE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Either way they’re treated the same by the DB engine – no difference in performance </a:t>
            </a:r>
            <a:r>
              <a:rPr lang="en-US" baseline="0" smtClean="0"/>
              <a:t>or richness.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3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4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Sometimes</a:t>
            </a:r>
            <a:r>
              <a:rPr lang="en-US" baseline="0" dirty="0" smtClean="0"/>
              <a:t> the Doctor faces more than one foe. The Master can be found orchestrating other enemies behind the scenes.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sometimes it’s not straightforward, the universe is a tough place and enemies don’t always just align against the doctor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INCLUDE_AND_PRUNE is a pre-canned evaluator – it means include this node, but stop searching down this path</a:t>
            </a:r>
          </a:p>
          <a:p>
            <a:r>
              <a:rPr lang="en-US" baseline="0" dirty="0" smtClean="0"/>
              <a:t>EXCLUDE_AND_PRUNE is a pre-canned evaluator – it abandons this node and the current search path</a:t>
            </a:r>
          </a:p>
          <a:p>
            <a:r>
              <a:rPr lang="en-US" baseline="0" dirty="0" smtClean="0"/>
              <a:t>EXCLUDE_AND_CONTINUE is a pre-canned evaluator – it means exclude this node and continue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write our own evaluators if this doesn’t do it for us.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our graph, this tells the Master that the </a:t>
            </a:r>
            <a:r>
              <a:rPr lang="en-US" baseline="0" dirty="0" err="1" smtClean="0"/>
              <a:t>Daleks</a:t>
            </a:r>
            <a:r>
              <a:rPr lang="en-US" baseline="0" dirty="0" smtClean="0"/>
              <a:t> </a:t>
            </a:r>
            <a:r>
              <a:rPr lang="en-US" b="1" baseline="0" dirty="0" smtClean="0"/>
              <a:t>and</a:t>
            </a:r>
            <a:r>
              <a:rPr lang="en-US" b="0" baseline="0" dirty="0" smtClean="0"/>
              <a:t> the </a:t>
            </a:r>
            <a:r>
              <a:rPr lang="en-US" b="0" baseline="0" dirty="0" err="1" smtClean="0"/>
              <a:t>Cybermen</a:t>
            </a:r>
            <a:r>
              <a:rPr lang="en-US" b="0" baseline="0" dirty="0" smtClean="0"/>
              <a:t> are enemies of the Doctor. Time for an alliance perhaps?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65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Doctor and the Master are connected by many possible paths</a:t>
            </a:r>
          </a:p>
          <a:p>
            <a:endParaRPr lang="en-US" dirty="0" smtClean="0"/>
          </a:p>
          <a:p>
            <a:r>
              <a:rPr lang="en-US" dirty="0" smtClean="0"/>
              <a:t> - Both </a:t>
            </a:r>
            <a:r>
              <a:rPr lang="en-US" dirty="0" err="1" smtClean="0"/>
              <a:t>Timelords</a:t>
            </a:r>
            <a:r>
              <a:rPr lang="en-US" baseline="0" dirty="0" smtClean="0"/>
              <a:t> (species)</a:t>
            </a:r>
          </a:p>
          <a:p>
            <a:r>
              <a:rPr lang="en-US" baseline="0" dirty="0" smtClean="0"/>
              <a:t> - Both from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Gallifrey</a:t>
            </a:r>
            <a:endParaRPr lang="en-US" baseline="0" dirty="0" smtClean="0"/>
          </a:p>
          <a:p>
            <a:r>
              <a:rPr lang="en-US" baseline="0" dirty="0" smtClean="0"/>
              <a:t> - Both visited Earth</a:t>
            </a:r>
          </a:p>
          <a:p>
            <a:r>
              <a:rPr lang="en-US" baseline="0" dirty="0" smtClean="0"/>
              <a:t> - Both own </a:t>
            </a:r>
            <a:r>
              <a:rPr lang="en-US" baseline="0" dirty="0" err="1" smtClean="0"/>
              <a:t>tardises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 - Both enemies of each other is the shortest path though, and it defines the most important characteristic of their relationship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u="none" dirty="0" smtClean="0">
                <a:latin typeface="Courier New"/>
                <a:cs typeface="Courier New"/>
              </a:rPr>
              <a:t>No more than depth 5, or we find Kevin Bacon!</a:t>
            </a:r>
          </a:p>
          <a:p>
            <a:pPr marL="171450" indent="-171450">
              <a:buFontTx/>
              <a:buChar char="-"/>
            </a:pPr>
            <a:endParaRPr lang="en-US" u="none" baseline="0" dirty="0" smtClean="0">
              <a:latin typeface="Courier New"/>
              <a:cs typeface="Courier New"/>
            </a:endParaRPr>
          </a:p>
          <a:p>
            <a:pPr marL="171450" indent="-171450">
              <a:buFontTx/>
              <a:buChar char="-"/>
            </a:pPr>
            <a:r>
              <a:rPr lang="en-US" u="none" baseline="0" dirty="0" smtClean="0">
                <a:latin typeface="Courier New"/>
                <a:cs typeface="Courier New"/>
              </a:rPr>
              <a:t>Turns out a single relationship ENEMY_OF is the shortest path, and this defines the most important interaction between the Doctor and the Master</a:t>
            </a:r>
            <a:endParaRPr lang="en-US" u="non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838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Eclipse</a:t>
            </a:r>
            <a:r>
              <a:rPr lang="en-US" baseline="0" dirty="0" smtClean="0"/>
              <a:t> RCP based tool, pre-built for Mac, Windows, Linux</a:t>
            </a:r>
          </a:p>
          <a:p>
            <a:endParaRPr lang="en-US" baseline="0" dirty="0" smtClean="0"/>
          </a:p>
          <a:p>
            <a:r>
              <a:rPr lang="en-US" baseline="0" dirty="0" smtClean="0"/>
              <a:t>Point it at a database directory and start to </a:t>
            </a:r>
            <a:r>
              <a:rPr lang="en-US" baseline="0" dirty="0" err="1" smtClean="0"/>
              <a:t>visualise</a:t>
            </a:r>
            <a:r>
              <a:rPr lang="en-US" baseline="0" dirty="0" smtClean="0"/>
              <a:t>. Great for debugging graphs.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Note: DB must be cleanly shut down for </a:t>
            </a:r>
            <a:r>
              <a:rPr lang="en-US" b="1" baseline="0" dirty="0" err="1" smtClean="0"/>
              <a:t>Neoclipse</a:t>
            </a:r>
            <a:r>
              <a:rPr lang="en-US" b="1" baseline="0" dirty="0" smtClean="0"/>
              <a:t> to work.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367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654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don’t use indexes as much in graphs as we do in RDBMS/Document</a:t>
            </a:r>
            <a:r>
              <a:rPr lang="en-US" baseline="0" dirty="0" smtClean="0"/>
              <a:t> stores because graphs are their own indexes. We tend to use indexes only as a shortcut for remembering interesting (sets of) nodes.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Here’s a graph of all</a:t>
            </a:r>
            <a:r>
              <a:rPr lang="en-US" baseline="0" dirty="0" smtClean="0"/>
              <a:t> the doctor’s companions. To “index” them all we need to do is find the doctor node and look for incoming “COMPANION_OF” relations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Remember that graph traversals are quick – 1M per second on commodity hardware, so looking finding all of the Doctor’s companions from the Doctor node is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919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350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index key</a:t>
            </a:r>
            <a:r>
              <a:rPr lang="en-US" baseline="0" dirty="0" smtClean="0"/>
              <a:t> nodes – the pillars or themes that underpin your domain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Doctor Who, we index the main characters and planets, and species since these are good starting nodes for traversals.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013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24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Incidentally</a:t>
            </a:r>
            <a:r>
              <a:rPr lang="en-US" baseline="0" dirty="0" smtClean="0"/>
              <a:t> Richard Nixon becomes a Doctor Who character in the most recent series!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14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UGC = User Generated Content</a:t>
            </a:r>
          </a:p>
          <a:p>
            <a:r>
              <a:rPr lang="en-US" dirty="0" smtClean="0"/>
              <a:t>GGG = Giant Global Graph (what</a:t>
            </a:r>
            <a:r>
              <a:rPr lang="en-US" baseline="0" dirty="0" smtClean="0"/>
              <a:t> the web will become)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99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Finds who the </a:t>
            </a:r>
            <a:r>
              <a:rPr lang="en-US" dirty="0" err="1" smtClean="0"/>
              <a:t>Daleks</a:t>
            </a:r>
            <a:r>
              <a:rPr lang="en-US" baseline="0" dirty="0" smtClean="0"/>
              <a:t> are enemies of. </a:t>
            </a:r>
          </a:p>
          <a:p>
            <a:r>
              <a:rPr lang="en-US" baseline="0" dirty="0" smtClean="0"/>
              <a:t>Result: the Doctor (of course), the </a:t>
            </a:r>
            <a:r>
              <a:rPr lang="en-US" baseline="0" dirty="0" err="1" smtClean="0"/>
              <a:t>timelords</a:t>
            </a:r>
            <a:r>
              <a:rPr lang="en-US" baseline="0" dirty="0" smtClean="0"/>
              <a:t>, and the </a:t>
            </a:r>
            <a:r>
              <a:rPr lang="en-US" baseline="0" dirty="0" err="1" smtClean="0"/>
              <a:t>cybermen</a:t>
            </a:r>
            <a:r>
              <a:rPr lang="en-US" baseline="0" dirty="0" smtClean="0"/>
              <a:t>!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Note in this case the order doesn’t matter since we’re only going to depth one.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StopEvaluator</a:t>
            </a:r>
            <a:r>
              <a:rPr lang="en-US" baseline="0" dirty="0" smtClean="0"/>
              <a:t> can also be END_OF_GRAPH or custom implementation based on </a:t>
            </a:r>
            <a:r>
              <a:rPr lang="en-US" baseline="0" dirty="0" err="1" smtClean="0"/>
              <a:t>TraversalPosition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ReturnableEvaluator</a:t>
            </a:r>
            <a:r>
              <a:rPr lang="en-US" baseline="0" dirty="0" smtClean="0"/>
              <a:t> can be ALL or custom implementation based on </a:t>
            </a:r>
            <a:r>
              <a:rPr lang="en-US" baseline="0" dirty="0" err="1" smtClean="0"/>
              <a:t>TraversalPosition</a:t>
            </a:r>
            <a:endParaRPr lang="en-US" baseline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23649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HA component</a:t>
            </a:r>
            <a:r>
              <a:rPr lang="en-US" baseline="0" dirty="0" smtClean="0"/>
              <a:t> uses log shipping under the covers to ensure eventual consistency across database instances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use Zookeeper to elect cluster masters, even in the event of failure/partition (PAXOS algorithm)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498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backup agent registers with the master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5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black-hole</a:t>
            </a:r>
            <a:r>
              <a:rPr lang="en-US" baseline="0" dirty="0" smtClean="0"/>
              <a:t> problem: popular nodes get lumped together on a single instance, but there is low point cut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382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Load-leveling</a:t>
            </a:r>
            <a:r>
              <a:rPr lang="en-US" baseline="0" dirty="0" smtClean="0"/>
              <a:t> alone can lead to many relationships crossing instances. </a:t>
            </a:r>
          </a:p>
          <a:p>
            <a:r>
              <a:rPr lang="en-US" baseline="0" dirty="0" smtClean="0"/>
              <a:t>These are very expensive to traverse, networks are many orders of magnitude slower than in-memory traversals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181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well-known algorithms</a:t>
            </a:r>
            <a:r>
              <a:rPr lang="en-US" baseline="0" dirty="0" smtClean="0"/>
              <a:t> that help with keeping graphs balanced (the Minimum Point-Cut problem)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can work at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- insert-time</a:t>
            </a:r>
          </a:p>
          <a:p>
            <a:r>
              <a:rPr lang="en-US" baseline="0" dirty="0" smtClean="0"/>
              <a:t> - periodically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has different properties, but good ones take a local view of the graph (no global locks) and work incrementally (short bursts).</a:t>
            </a:r>
          </a:p>
          <a:p>
            <a:r>
              <a:rPr lang="en-US" baseline="0" dirty="0" smtClean="0"/>
              <a:t>They can even take into account use patterns.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But this is still an open research area.</a:t>
            </a:r>
            <a:r>
              <a:rPr lang="en-US" baseline="0" dirty="0" smtClean="0"/>
              <a:t> Graphs are highly mutable and so these algorithms face an uphill fight, even if we could get them right.</a:t>
            </a:r>
          </a:p>
          <a:p>
            <a:r>
              <a:rPr lang="en-US" baseline="0" dirty="0" smtClean="0"/>
              <a:t>Unlike other </a:t>
            </a:r>
            <a:r>
              <a:rPr lang="en-US" baseline="0" dirty="0" err="1" smtClean="0"/>
              <a:t>NoSQL</a:t>
            </a:r>
            <a:r>
              <a:rPr lang="en-US" baseline="0" dirty="0" smtClean="0"/>
              <a:t> stores, graph’s simply aren’t predictable, and so we can’t use techniques like consistent hashing for scale out.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893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databases need to be Facebook scale.</a:t>
            </a:r>
          </a:p>
          <a:p>
            <a:r>
              <a:rPr lang="en-US" dirty="0" smtClean="0"/>
              <a:t>Most</a:t>
            </a:r>
            <a:r>
              <a:rPr lang="en-US" baseline="0" dirty="0" smtClean="0"/>
              <a:t> enterprise deployments have much more modest usage.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551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Filesystem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- files</a:t>
            </a:r>
            <a:r>
              <a:rPr lang="en-US" baseline="0" dirty="0" smtClean="0"/>
              <a:t> on disk. </a:t>
            </a:r>
          </a:p>
          <a:p>
            <a:r>
              <a:rPr lang="en-US" baseline="0" dirty="0" smtClean="0"/>
              <a:t> - We lay them out very carefully so that we can calculate offsets and jump to any record in the files quickly. </a:t>
            </a:r>
          </a:p>
          <a:p>
            <a:r>
              <a:rPr lang="en-US" baseline="0" dirty="0" smtClean="0"/>
              <a:t> - We love SSDs because we can still get stung by spinning disks at this level, but in a second I’ll show how we alleviate that.</a:t>
            </a:r>
          </a:p>
          <a:p>
            <a:r>
              <a:rPr lang="en-US" baseline="0" dirty="0" smtClean="0"/>
              <a:t> - We have separate stores for nodes, relationships, properties, and </a:t>
            </a:r>
            <a:r>
              <a:rPr lang="en-US" baseline="0" dirty="0" err="1" smtClean="0"/>
              <a:t>optimisations</a:t>
            </a:r>
            <a:r>
              <a:rPr lang="en-US" baseline="0" dirty="0" smtClean="0"/>
              <a:t> for common cases to ensure that data is found in one file (e.g. short strings)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Memory-mapped NIO. We use Java NIO, which is fast!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Caches:</a:t>
            </a:r>
          </a:p>
          <a:p>
            <a:r>
              <a:rPr lang="en-US" baseline="0" dirty="0" smtClean="0"/>
              <a:t> - Our special sauce. Caches allow us to work fast even with spinning disks – they give us millions of traversals per second on laptop-quality hardware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Core API:</a:t>
            </a:r>
          </a:p>
          <a:p>
            <a:r>
              <a:rPr lang="en-US" baseline="0" dirty="0" smtClean="0"/>
              <a:t> - Low level graph abstractions, imperative in nature. Can be highly efficient</a:t>
            </a:r>
          </a:p>
          <a:p>
            <a:r>
              <a:rPr lang="en-US" baseline="0" dirty="0" smtClean="0"/>
              <a:t> - Trade off is low-level programming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Traversal Framework: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“query layer”</a:t>
            </a:r>
          </a:p>
          <a:p>
            <a:r>
              <a:rPr lang="en-US" baseline="0" dirty="0" smtClean="0"/>
              <a:t> - We have one stable and one experimental version</a:t>
            </a:r>
          </a:p>
          <a:p>
            <a:r>
              <a:rPr lang="en-US" baseline="0" dirty="0" smtClean="0"/>
              <a:t> - Declaratively describe what to look for in a graph, not so much how.</a:t>
            </a:r>
          </a:p>
          <a:p>
            <a:endParaRPr lang="en-US" baseline="0" dirty="0" smtClean="0"/>
          </a:p>
          <a:p>
            <a:r>
              <a:rPr lang="en-US" baseline="0" dirty="0" smtClean="0"/>
              <a:t>JVM Language bindings:</a:t>
            </a:r>
          </a:p>
          <a:p>
            <a:r>
              <a:rPr lang="en-US" baseline="0" dirty="0" smtClean="0"/>
              <a:t> - Remember we’re a Java database, so anything can bind to us. We have a Java API, that API has been consumed and adapted to suit </a:t>
            </a:r>
            <a:r>
              <a:rPr lang="en-US" baseline="0" dirty="0" err="1" smtClean="0"/>
              <a:t>JRuby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Jython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Clojure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REST API:</a:t>
            </a:r>
          </a:p>
          <a:p>
            <a:r>
              <a:rPr lang="en-US" baseline="0" dirty="0" smtClean="0"/>
              <a:t> - A proper, discoverable, hypermedia-driven REST API. Useful if you’re off the JVM or just want to treat the database as a server on the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9617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10s of gigabytes: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Slam in the RAM on a single server and all is plain sailing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It is write scaling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that is trickier with graphs, but if you’ve got an enterprise-scale or read-mostly web-scale system this might not be such a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990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strictly</a:t>
            </a:r>
            <a:r>
              <a:rPr lang="en-US" baseline="0" dirty="0" smtClean="0"/>
              <a:t> about connected data – joins kill performance there.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bashing of RDBMS performance for tabular transaction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8508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Consistent Routing c.f. Consistent</a:t>
            </a:r>
            <a:r>
              <a:rPr lang="en-US" baseline="0" dirty="0" smtClean="0"/>
              <a:t> hashing name – means always try to route related requests to the same server to hopefully benefit from warm caches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035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domains naturally</a:t>
            </a:r>
            <a:r>
              <a:rPr lang="en-US" baseline="0" dirty="0" smtClean="0"/>
              <a:t> shard.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E.g. geo where the connections between cities are few compared with the connections within the cities. So can place cities or countries on different nodes</a:t>
            </a:r>
          </a:p>
          <a:p>
            <a:r>
              <a:rPr lang="en-US" baseline="0" dirty="0" smtClean="0"/>
              <a:t>E.g. user content, where connections between normal users are few (modulo any celebrities).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Write-scaling is not automatic with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19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History – Amazon decide that they always</a:t>
            </a:r>
            <a:r>
              <a:rPr lang="en-US" baseline="0" dirty="0" smtClean="0"/>
              <a:t> wanted the shopping basket to be available, but couldn’t take a chance on RDBMS</a:t>
            </a:r>
          </a:p>
          <a:p>
            <a:r>
              <a:rPr lang="en-US" baseline="0" dirty="0" smtClean="0"/>
              <a:t>So they built their own</a:t>
            </a:r>
          </a:p>
          <a:p>
            <a:r>
              <a:rPr lang="en-US" baseline="0" dirty="0" smtClean="0"/>
              <a:t>Big risk, but simple data model and well-known computing science underpinning it (e.g. consistent hashing, Bloom filters for sensible replication)</a:t>
            </a:r>
          </a:p>
          <a:p>
            <a:r>
              <a:rPr lang="en-US" baseline="0" dirty="0" smtClean="0"/>
              <a:t>+ Massive read/write scale</a:t>
            </a:r>
          </a:p>
          <a:p>
            <a:r>
              <a:rPr lang="en-US" baseline="0" dirty="0" smtClean="0"/>
              <a:t>- Simplistic data model moves heavy lifting into the app tier (e.g. map reduce)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82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Mongo</a:t>
            </a:r>
            <a:r>
              <a:rPr lang="en-US" baseline="0" dirty="0" smtClean="0"/>
              <a:t> DB has a reputation for taking liberties with durability to get speed</a:t>
            </a:r>
          </a:p>
          <a:p>
            <a:r>
              <a:rPr lang="en-US" baseline="0" dirty="0" smtClean="0"/>
              <a:t>Couch DB has good </a:t>
            </a:r>
            <a:r>
              <a:rPr lang="en-US" baseline="0" dirty="0" err="1" smtClean="0"/>
              <a:t>multimaster</a:t>
            </a:r>
            <a:r>
              <a:rPr lang="en-US" baseline="0" dirty="0" smtClean="0"/>
              <a:t> replication from Lotus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52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talk about </a:t>
            </a:r>
            <a:r>
              <a:rPr lang="en-US" dirty="0" err="1" smtClean="0"/>
              <a:t>Codd’s</a:t>
            </a:r>
            <a:r>
              <a:rPr lang="en-US" dirty="0" smtClean="0"/>
              <a:t> relational</a:t>
            </a:r>
            <a:r>
              <a:rPr lang="en-US" baseline="0" dirty="0" smtClean="0"/>
              <a:t> model being mature because it was proposed in 1969 – 42 years old.</a:t>
            </a:r>
          </a:p>
          <a:p>
            <a:r>
              <a:rPr lang="en-US" dirty="0" smtClean="0"/>
              <a:t>Euler’s graph theory</a:t>
            </a:r>
            <a:r>
              <a:rPr lang="en-US" baseline="0" dirty="0" smtClean="0"/>
              <a:t> was proposed in 1736 – 275 years old.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D8D948-D25D-8E4B-9BFE-B537C3A7CF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85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78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1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77235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87704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1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07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37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A618-0097-4544-8128-594A80843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9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3821906"/>
            <a:ext cx="9144000" cy="30360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A618-0097-4544-8128-594A80843A9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13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4.pn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5.pn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6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7.pn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labs.google.com/papers/bigtable.html" TargetMode="External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5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7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2.emf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3.emf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H="1">
            <a:off x="-2" y="0"/>
            <a:ext cx="9144001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Ne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9952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Arrow Connector 23"/>
          <p:cNvCxnSpPr/>
          <p:nvPr/>
        </p:nvCxnSpPr>
        <p:spPr>
          <a:xfrm flipV="1">
            <a:off x="793750" y="673046"/>
            <a:ext cx="7130418" cy="5216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2: Connectedness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001" y="1613372"/>
            <a:ext cx="6847516" cy="43152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8848" y="5750504"/>
            <a:ext cx="6265320" cy="6595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232" y="5476123"/>
            <a:ext cx="5387604" cy="4524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692717" y="3484635"/>
            <a:ext cx="249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connectivity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5317" y="5340936"/>
            <a:ext cx="1280893" cy="48850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Text Documents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899631" y="5069546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Hypertext</a:t>
            </a:r>
            <a:endParaRPr lang="en-US" sz="1400" dirty="0"/>
          </a:p>
        </p:txBody>
      </p:sp>
      <p:sp>
        <p:nvSpPr>
          <p:cNvPr id="13" name="Rounded Rectangle 12"/>
          <p:cNvSpPr/>
          <p:nvPr/>
        </p:nvSpPr>
        <p:spPr>
          <a:xfrm>
            <a:off x="2942143" y="4456630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Feeds</a:t>
            </a:r>
            <a:endParaRPr lang="en-US" sz="1400" dirty="0"/>
          </a:p>
        </p:txBody>
      </p:sp>
      <p:sp>
        <p:nvSpPr>
          <p:cNvPr id="14" name="Rounded Rectangle 13"/>
          <p:cNvSpPr/>
          <p:nvPr/>
        </p:nvSpPr>
        <p:spPr>
          <a:xfrm>
            <a:off x="3180524" y="4060824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Blogs</a:t>
            </a:r>
            <a:endParaRPr lang="en-US" sz="1400" dirty="0"/>
          </a:p>
        </p:txBody>
      </p:sp>
      <p:sp>
        <p:nvSpPr>
          <p:cNvPr id="16" name="Rounded Rectangle 15"/>
          <p:cNvSpPr/>
          <p:nvPr/>
        </p:nvSpPr>
        <p:spPr>
          <a:xfrm>
            <a:off x="3072403" y="3193225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Wikis</a:t>
            </a:r>
            <a:endParaRPr lang="en-US" sz="1400" dirty="0"/>
          </a:p>
        </p:txBody>
      </p:sp>
      <p:sp>
        <p:nvSpPr>
          <p:cNvPr id="17" name="Rounded Rectangle 16"/>
          <p:cNvSpPr/>
          <p:nvPr/>
        </p:nvSpPr>
        <p:spPr>
          <a:xfrm>
            <a:off x="3712849" y="36825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UGC</a:t>
            </a:r>
            <a:endParaRPr lang="en-US" sz="1400" dirty="0"/>
          </a:p>
        </p:txBody>
      </p:sp>
      <p:sp>
        <p:nvSpPr>
          <p:cNvPr id="18" name="Rounded Rectangle 17"/>
          <p:cNvSpPr/>
          <p:nvPr/>
        </p:nvSpPr>
        <p:spPr>
          <a:xfrm>
            <a:off x="3820970" y="274856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Tagging</a:t>
            </a:r>
            <a:endParaRPr lang="en-US" sz="1400" dirty="0"/>
          </a:p>
        </p:txBody>
      </p:sp>
      <p:sp>
        <p:nvSpPr>
          <p:cNvPr id="19" name="Rounded Rectangle 18"/>
          <p:cNvSpPr/>
          <p:nvPr/>
        </p:nvSpPr>
        <p:spPr>
          <a:xfrm>
            <a:off x="5134859" y="2477179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Folksonomies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5254264" y="1885973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RDFa</a:t>
            </a:r>
            <a:endParaRPr lang="en-US" sz="1400" dirty="0"/>
          </a:p>
        </p:txBody>
      </p:sp>
      <p:sp>
        <p:nvSpPr>
          <p:cNvPr id="21" name="Rounded Rectangle 20"/>
          <p:cNvSpPr/>
          <p:nvPr/>
        </p:nvSpPr>
        <p:spPr>
          <a:xfrm>
            <a:off x="5775305" y="147767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Onotologies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6296346" y="1134517"/>
            <a:ext cx="1280893" cy="271390"/>
          </a:xfrm>
          <a:prstGeom prst="roundRect">
            <a:avLst>
              <a:gd name="adj" fmla="val 6590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GGG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30446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“Black Hole” server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83" y="1806936"/>
            <a:ext cx="5426364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00668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Chatty Network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637" y="1765856"/>
            <a:ext cx="5657272" cy="416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27594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 Point Cut</a:t>
            </a:r>
            <a:endParaRPr lang="en-US" b="1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417639"/>
            <a:ext cx="6072909" cy="462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27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 how do we scale Neo4j?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54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976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1" presetClass="emph" presetSubtype="0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hsl" dir="cw">
                                      <p:cBhvr override="childStyle">
                                        <p:cTn id="5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9" grpId="0" animBg="1"/>
      <p:bldP spid="40" grpId="0" animBg="1"/>
      <p:bldP spid="38" grpId="0" animBg="1"/>
      <p:bldP spid="38" grpId="1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Humble Blade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Blades are powerful!</a:t>
            </a:r>
          </a:p>
          <a:p>
            <a:r>
              <a:rPr lang="en-US" dirty="0" smtClean="0"/>
              <a:t>A typical blade will contain 128GB memory</a:t>
            </a:r>
          </a:p>
          <a:p>
            <a:pPr lvl="1"/>
            <a:r>
              <a:rPr lang="en-US" dirty="0" smtClean="0"/>
              <a:t>We can use most of that </a:t>
            </a:r>
          </a:p>
          <a:p>
            <a:r>
              <a:rPr lang="en-US" dirty="0" smtClean="0"/>
              <a:t>If O(dataset) ≈ O(memory) then we’re going to be very fast</a:t>
            </a:r>
          </a:p>
          <a:p>
            <a:pPr lvl="1"/>
            <a:r>
              <a:rPr lang="en-US" dirty="0" smtClean="0"/>
              <a:t>Remember we can do millions of traversals per second if the caches are warm</a:t>
            </a:r>
          </a:p>
        </p:txBody>
      </p:sp>
    </p:spTree>
    <p:extLst>
      <p:ext uri="{BB962C8B-B14F-4D97-AF65-F5344CB8AC3E}">
        <p14:creationId xmlns:p14="http://schemas.microsoft.com/office/powerpoint/2010/main" val="1661195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strategy for coping with large data sets</a:t>
            </a:r>
          </a:p>
          <a:p>
            <a:pPr lvl="1"/>
            <a:r>
              <a:rPr lang="en-US" dirty="0" smtClean="0"/>
              <a:t>Terabyte scale</a:t>
            </a:r>
          </a:p>
          <a:p>
            <a:r>
              <a:rPr lang="en-US" dirty="0"/>
              <a:t>Too big to hold all in RAM on a single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Not </a:t>
            </a:r>
            <a:r>
              <a:rPr lang="en-US" dirty="0"/>
              <a:t>too big to </a:t>
            </a:r>
            <a:r>
              <a:rPr lang="en-US" dirty="0" smtClean="0"/>
              <a:t>worry about replicating it on disk</a:t>
            </a:r>
            <a:endParaRPr lang="en-US" dirty="0"/>
          </a:p>
          <a:p>
            <a:r>
              <a:rPr lang="en-US" dirty="0" smtClean="0"/>
              <a:t>Use each blade’s main memory to cache part of the dataset</a:t>
            </a:r>
          </a:p>
          <a:p>
            <a:pPr lvl="1"/>
            <a:r>
              <a:rPr lang="en-US" dirty="0" smtClean="0"/>
              <a:t>Try to keep caches warm</a:t>
            </a:r>
          </a:p>
          <a:p>
            <a:pPr lvl="1"/>
            <a:r>
              <a:rPr lang="en-US" dirty="0" smtClean="0"/>
              <a:t>Full data is replicated on each rack</a:t>
            </a:r>
          </a:p>
        </p:txBody>
      </p:sp>
    </p:spTree>
    <p:extLst>
      <p:ext uri="{BB962C8B-B14F-4D97-AF65-F5344CB8AC3E}">
        <p14:creationId xmlns:p14="http://schemas.microsoft.com/office/powerpoint/2010/main" val="4155913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Consistent Routing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48" y="1200704"/>
            <a:ext cx="7077364" cy="450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980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Domain-specific </a:t>
            </a:r>
            <a:r>
              <a:rPr lang="en-US" dirty="0" err="1" smtClean="0"/>
              <a:t>sharding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Eventually (Petabyte) level data cannot be replicated practically</a:t>
            </a:r>
          </a:p>
          <a:p>
            <a:r>
              <a:rPr lang="en-US" dirty="0" smtClean="0"/>
              <a:t>Need to shard data across machines</a:t>
            </a:r>
          </a:p>
          <a:p>
            <a:r>
              <a:rPr lang="en-US" b="1" dirty="0" smtClean="0"/>
              <a:t>Remember: no perfect algorithm exists</a:t>
            </a:r>
          </a:p>
          <a:p>
            <a:endParaRPr lang="en-US" b="1" dirty="0"/>
          </a:p>
          <a:p>
            <a:r>
              <a:rPr lang="en-US" dirty="0" smtClean="0"/>
              <a:t>But we humans sometimes have </a:t>
            </a:r>
            <a:r>
              <a:rPr lang="en-US" i="1" dirty="0" smtClean="0"/>
              <a:t>domain insight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215292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we haven’t covered…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373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Trend 3: Semi-structured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Individualisation</a:t>
            </a:r>
            <a:r>
              <a:rPr lang="en-US" dirty="0" smtClean="0"/>
              <a:t> </a:t>
            </a:r>
            <a:r>
              <a:rPr lang="en-US" dirty="0"/>
              <a:t>of content</a:t>
            </a:r>
          </a:p>
          <a:p>
            <a:pPr lvl="1"/>
            <a:r>
              <a:rPr lang="en-US" dirty="0" smtClean="0"/>
              <a:t>1970’s salary lists, all </a:t>
            </a:r>
            <a:r>
              <a:rPr lang="en-US" dirty="0"/>
              <a:t>elements </a:t>
            </a:r>
            <a:r>
              <a:rPr lang="en-US" dirty="0" smtClean="0"/>
              <a:t>exactly </a:t>
            </a:r>
            <a:r>
              <a:rPr lang="en-US" dirty="0"/>
              <a:t>one job</a:t>
            </a:r>
          </a:p>
          <a:p>
            <a:pPr lvl="1"/>
            <a:r>
              <a:rPr lang="en-US" dirty="0" smtClean="0"/>
              <a:t>2000’s salary lists, </a:t>
            </a:r>
            <a:r>
              <a:rPr lang="en-US" dirty="0"/>
              <a:t>we need </a:t>
            </a:r>
            <a:r>
              <a:rPr lang="en-US" dirty="0" smtClean="0"/>
              <a:t>many </a:t>
            </a:r>
            <a:r>
              <a:rPr lang="en-US" dirty="0"/>
              <a:t>job columns! </a:t>
            </a:r>
          </a:p>
          <a:p>
            <a:r>
              <a:rPr lang="en-US" dirty="0"/>
              <a:t>All encompassing “entire world views”</a:t>
            </a:r>
          </a:p>
          <a:p>
            <a:r>
              <a:rPr lang="en-US" dirty="0"/>
              <a:t>Store more data about each entity</a:t>
            </a:r>
          </a:p>
          <a:p>
            <a:r>
              <a:rPr lang="en-US" dirty="0"/>
              <a:t>Trend accelerated by the decentralization of content generation </a:t>
            </a:r>
            <a:endParaRPr lang="en-US" dirty="0" smtClean="0"/>
          </a:p>
          <a:p>
            <a:pPr lvl="1"/>
            <a:r>
              <a:rPr lang="en-US" dirty="0" smtClean="0"/>
              <a:t>Age </a:t>
            </a:r>
            <a:r>
              <a:rPr lang="en-US" dirty="0"/>
              <a:t>of participation (“web 2.0”)</a:t>
            </a:r>
          </a:p>
        </p:txBody>
      </p:sp>
    </p:spTree>
    <p:extLst>
      <p:ext uri="{BB962C8B-B14F-4D97-AF65-F5344CB8AC3E}">
        <p14:creationId xmlns:p14="http://schemas.microsoft.com/office/powerpoint/2010/main" val="23473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Neo4j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Kernel extensions</a:t>
            </a:r>
          </a:p>
          <a:p>
            <a:pPr lvl="1"/>
            <a:r>
              <a:rPr lang="en-US" dirty="0" smtClean="0"/>
              <a:t>Add your code to the kernel</a:t>
            </a:r>
          </a:p>
          <a:p>
            <a:r>
              <a:rPr lang="en-US" dirty="0" smtClean="0"/>
              <a:t>REST managed/unmanaged extensions</a:t>
            </a:r>
          </a:p>
          <a:p>
            <a:pPr lvl="1"/>
            <a:r>
              <a:rPr lang="en-US" dirty="0" smtClean="0"/>
              <a:t>Add your code to the server</a:t>
            </a:r>
          </a:p>
          <a:p>
            <a:r>
              <a:rPr lang="en-US" dirty="0" err="1" smtClean="0"/>
              <a:t>Eventing</a:t>
            </a:r>
            <a:r>
              <a:rPr lang="en-US" dirty="0" smtClean="0"/>
              <a:t> inside the database</a:t>
            </a:r>
          </a:p>
          <a:p>
            <a:pPr lvl="1"/>
            <a:r>
              <a:rPr lang="en-US" dirty="0" smtClean="0"/>
              <a:t>Listen for transaction lifecycles and respond</a:t>
            </a:r>
          </a:p>
          <a:p>
            <a:r>
              <a:rPr lang="en-US" dirty="0" smtClean="0"/>
              <a:t>Running HA</a:t>
            </a:r>
          </a:p>
          <a:p>
            <a:pPr lvl="1"/>
            <a:r>
              <a:rPr lang="en-US" dirty="0" smtClean="0"/>
              <a:t>Chef recipes, </a:t>
            </a:r>
            <a:r>
              <a:rPr lang="en-US" dirty="0" err="1" smtClean="0"/>
              <a:t>ZooKeeper</a:t>
            </a:r>
            <a:r>
              <a:rPr lang="en-US" dirty="0" smtClean="0"/>
              <a:t>, Ops hygiene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063537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Spatial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Domain-specific add-on library for Geo computing</a:t>
            </a:r>
          </a:p>
          <a:p>
            <a:r>
              <a:rPr lang="en-US" dirty="0"/>
              <a:t>Storage </a:t>
            </a:r>
            <a:endParaRPr lang="en-US" dirty="0" smtClean="0"/>
          </a:p>
          <a:p>
            <a:pPr lvl="1"/>
            <a:r>
              <a:rPr lang="en-US" dirty="0" smtClean="0"/>
              <a:t>Store </a:t>
            </a:r>
            <a:r>
              <a:rPr lang="en-US" dirty="0"/>
              <a:t>spatial objects in a way that </a:t>
            </a:r>
            <a:r>
              <a:rPr lang="en-US" dirty="0" smtClean="0"/>
              <a:t>supports spatial </a:t>
            </a:r>
            <a:r>
              <a:rPr lang="en-US" dirty="0"/>
              <a:t>requirements</a:t>
            </a:r>
          </a:p>
          <a:p>
            <a:r>
              <a:rPr lang="en-US" dirty="0" smtClean="0"/>
              <a:t>Search</a:t>
            </a:r>
          </a:p>
          <a:p>
            <a:pPr lvl="1"/>
            <a:r>
              <a:rPr lang="en-US" dirty="0" smtClean="0"/>
              <a:t>Index spatial </a:t>
            </a:r>
            <a:r>
              <a:rPr lang="en-US" dirty="0"/>
              <a:t>data for optimal search performance (both time and memory) as well as performance of spatial operations</a:t>
            </a:r>
          </a:p>
          <a:p>
            <a:r>
              <a:rPr lang="en-US" dirty="0" smtClean="0"/>
              <a:t>Operations</a:t>
            </a:r>
          </a:p>
          <a:p>
            <a:pPr lvl="1"/>
            <a:r>
              <a:rPr lang="en-US" dirty="0" smtClean="0"/>
              <a:t>Provide common </a:t>
            </a:r>
            <a:r>
              <a:rPr lang="en-US" dirty="0"/>
              <a:t>spatial operations in the Neo4j </a:t>
            </a:r>
            <a:r>
              <a:rPr lang="en-US" dirty="0" smtClean="0"/>
              <a:t>API</a:t>
            </a:r>
            <a:endParaRPr lang="en-US" dirty="0"/>
          </a:p>
          <a:p>
            <a:r>
              <a:rPr lang="en-US" dirty="0"/>
              <a:t>I/</a:t>
            </a:r>
            <a:r>
              <a:rPr lang="en-US" dirty="0" smtClean="0"/>
              <a:t>O</a:t>
            </a:r>
          </a:p>
          <a:p>
            <a:pPr lvl="1"/>
            <a:r>
              <a:rPr lang="en-US" dirty="0" smtClean="0"/>
              <a:t>Support import </a:t>
            </a:r>
            <a:r>
              <a:rPr lang="en-US" dirty="0"/>
              <a:t>and </a:t>
            </a:r>
            <a:r>
              <a:rPr lang="en-US" dirty="0" smtClean="0"/>
              <a:t>export of </a:t>
            </a:r>
            <a:r>
              <a:rPr lang="en-US" dirty="0"/>
              <a:t>spatial data using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popular </a:t>
            </a:r>
            <a:r>
              <a:rPr lang="en-US" dirty="0"/>
              <a:t>spatial standards </a:t>
            </a:r>
          </a:p>
        </p:txBody>
      </p:sp>
    </p:spTree>
    <p:extLst>
      <p:ext uri="{BB962C8B-B14F-4D97-AF65-F5344CB8AC3E}">
        <p14:creationId xmlns:p14="http://schemas.microsoft.com/office/powerpoint/2010/main" val="412365845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Tinkerpop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Tinkerpop</a:t>
            </a:r>
            <a:r>
              <a:rPr lang="en-US" dirty="0" smtClean="0"/>
              <a:t> stack gives us more ways to interact with </a:t>
            </a:r>
            <a:r>
              <a:rPr lang="en-US" i="1" dirty="0" smtClean="0"/>
              <a:t>most</a:t>
            </a:r>
            <a:r>
              <a:rPr lang="en-US" dirty="0" smtClean="0"/>
              <a:t> graph databases</a:t>
            </a:r>
          </a:p>
          <a:p>
            <a:r>
              <a:rPr lang="en-US" dirty="0" smtClean="0"/>
              <a:t>Standard API</a:t>
            </a:r>
          </a:p>
          <a:p>
            <a:pPr lvl="1"/>
            <a:r>
              <a:rPr lang="en-US" dirty="0" smtClean="0"/>
              <a:t>Based on the Neo4j API </a:t>
            </a:r>
            <a:r>
              <a:rPr lang="en-US" dirty="0" smtClean="0">
                <a:sym typeface="Wingdings"/>
              </a:rPr>
              <a:t></a:t>
            </a:r>
            <a:endParaRPr lang="en-US" dirty="0" smtClean="0"/>
          </a:p>
          <a:p>
            <a:r>
              <a:rPr lang="en-US" dirty="0" smtClean="0"/>
              <a:t>Query Language</a:t>
            </a:r>
          </a:p>
          <a:p>
            <a:pPr lvl="1"/>
            <a:r>
              <a:rPr lang="en-US" dirty="0" smtClean="0"/>
              <a:t>Gremlin – </a:t>
            </a:r>
            <a:r>
              <a:rPr lang="en-US" dirty="0" err="1" smtClean="0"/>
              <a:t>XPath</a:t>
            </a:r>
            <a:r>
              <a:rPr lang="en-US" dirty="0" smtClean="0"/>
              <a:t> for graphs</a:t>
            </a:r>
          </a:p>
          <a:p>
            <a:r>
              <a:rPr lang="en-US" dirty="0" smtClean="0"/>
              <a:t>SPARQL support</a:t>
            </a:r>
          </a:p>
          <a:p>
            <a:r>
              <a:rPr lang="en-US" dirty="0" smtClean="0"/>
              <a:t>RDF Support</a:t>
            </a:r>
          </a:p>
          <a:p>
            <a:r>
              <a:rPr lang="en-US" dirty="0" smtClean="0"/>
              <a:t>And more…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91" y="43641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5278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914809"/>
            <a:ext cx="7772400" cy="1729100"/>
          </a:xfrm>
        </p:spPr>
        <p:txBody>
          <a:bodyPr>
            <a:normAutofit/>
          </a:bodyPr>
          <a:lstStyle/>
          <a:p>
            <a:r>
              <a:rPr lang="en-US" dirty="0" smtClean="0"/>
              <a:t>This is just the beginning...</a:t>
            </a:r>
            <a:br>
              <a:rPr lang="en-US" dirty="0" smtClean="0"/>
            </a:br>
            <a:r>
              <a:rPr lang="en-US" dirty="0" smtClean="0"/>
              <a:t>visit http://neo4j.org for more!</a:t>
            </a:r>
            <a:endParaRPr lang="en-US" sz="7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0"/>
            <a:ext cx="2551545" cy="1275773"/>
          </a:xfrm>
          <a:prstGeom prst="rect">
            <a:avLst/>
          </a:prstGeom>
        </p:spPr>
      </p:pic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558800" y="2444170"/>
            <a:ext cx="7938654" cy="1752600"/>
          </a:xfrm>
        </p:spPr>
        <p:txBody>
          <a:bodyPr/>
          <a:lstStyle/>
          <a:p>
            <a:r>
              <a:rPr lang="en-US" dirty="0"/>
              <a:t>Remember to complete your evaluation </a:t>
            </a:r>
            <a:r>
              <a:rPr lang="en-US" dirty="0" smtClean="0"/>
              <a:t>forms</a:t>
            </a:r>
            <a:endParaRPr lang="en-US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276063" y="3423227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4570006" y="3423224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26927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 note: RDBMS performance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99" y="1417638"/>
            <a:ext cx="7585364" cy="49273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0" y="1817254"/>
            <a:ext cx="3603337" cy="40515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4917" y="1544028"/>
            <a:ext cx="1093355" cy="17592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6801" y="2563092"/>
            <a:ext cx="1509883" cy="8047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091" y="3683558"/>
            <a:ext cx="2901372" cy="103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33089" y="4312227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86726" y="2736272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16135" y="3452091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585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1980’s: Single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0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4" name="Magnetic Disk 3"/>
          <p:cNvSpPr/>
          <p:nvPr/>
        </p:nvSpPr>
        <p:spPr>
          <a:xfrm>
            <a:off x="3821544" y="4433454"/>
            <a:ext cx="1189182" cy="1420091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475181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  <a:endCxn id="4" idx="1"/>
          </p:cNvCxnSpPr>
          <p:nvPr/>
        </p:nvCxnSpPr>
        <p:spPr>
          <a:xfrm>
            <a:off x="4404590" y="3573318"/>
            <a:ext cx="11545" cy="860136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2471" y="1755152"/>
            <a:ext cx="2192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1990’s: Integration </a:t>
            </a:r>
          </a:p>
          <a:p>
            <a:r>
              <a:rPr lang="en-US" dirty="0"/>
              <a:t>D</a:t>
            </a:r>
            <a:r>
              <a:rPr lang="en-US" dirty="0" smtClean="0"/>
              <a:t>atabase </a:t>
            </a:r>
            <a:r>
              <a:rPr lang="en-US" dirty="0" err="1" smtClean="0"/>
              <a:t>Antipattern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613399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1147617" y="2857499"/>
            <a:ext cx="1858818" cy="715819"/>
          </a:xfrm>
          <a:prstGeom prst="roundRect">
            <a:avLst>
              <a:gd name="adj" fmla="val 71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4883727" y="3573318"/>
            <a:ext cx="1659081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" idx="2"/>
          </p:cNvCxnSpPr>
          <p:nvPr/>
        </p:nvCxnSpPr>
        <p:spPr>
          <a:xfrm>
            <a:off x="2077026" y="3573318"/>
            <a:ext cx="1883065" cy="987137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879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4: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2471" y="1755152"/>
            <a:ext cx="130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2000’s: SOA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486726" y="2736272"/>
            <a:ext cx="1858818" cy="2996046"/>
            <a:chOff x="3486726" y="2736272"/>
            <a:chExt cx="1858818" cy="2996046"/>
          </a:xfrm>
        </p:grpSpPr>
        <p:sp>
          <p:nvSpPr>
            <p:cNvPr id="13" name="Magnetic Disk 12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4" idx="2"/>
              <a:endCxn id="13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55669" y="2736272"/>
            <a:ext cx="1858818" cy="2996046"/>
            <a:chOff x="3486726" y="2736272"/>
            <a:chExt cx="1858818" cy="2996046"/>
          </a:xfrm>
        </p:grpSpPr>
        <p:sp>
          <p:nvSpPr>
            <p:cNvPr id="17" name="Magnetic Disk 16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19" name="Straight Arrow Connector 18"/>
            <p:cNvCxnSpPr>
              <a:stCxn id="18" idx="2"/>
              <a:endCxn id="17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447798" y="2736272"/>
            <a:ext cx="1858818" cy="2996046"/>
            <a:chOff x="3486726" y="2736272"/>
            <a:chExt cx="1858818" cy="2996046"/>
          </a:xfrm>
        </p:grpSpPr>
        <p:sp>
          <p:nvSpPr>
            <p:cNvPr id="21" name="Magnetic Disk 20"/>
            <p:cNvSpPr/>
            <p:nvPr/>
          </p:nvSpPr>
          <p:spPr>
            <a:xfrm>
              <a:off x="3833089" y="4312227"/>
              <a:ext cx="1189182" cy="1420091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DB</a:t>
              </a:r>
              <a:endParaRPr lang="en-US" dirty="0"/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486726" y="2736272"/>
              <a:ext cx="1858818" cy="715819"/>
            </a:xfrm>
            <a:prstGeom prst="roundRect">
              <a:avLst>
                <a:gd name="adj" fmla="val 717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Application</a:t>
              </a:r>
              <a:endParaRPr lang="en-US" dirty="0"/>
            </a:p>
          </p:txBody>
        </p:sp>
        <p:cxnSp>
          <p:nvCxnSpPr>
            <p:cNvPr id="23" name="Straight Arrow Connector 22"/>
            <p:cNvCxnSpPr>
              <a:stCxn id="22" idx="2"/>
              <a:endCxn id="21" idx="1"/>
            </p:cNvCxnSpPr>
            <p:nvPr/>
          </p:nvCxnSpPr>
          <p:spPr>
            <a:xfrm>
              <a:off x="4416135" y="3452091"/>
              <a:ext cx="11545" cy="860136"/>
            </a:xfrm>
            <a:prstGeom prst="straightConnector1">
              <a:avLst/>
            </a:prstGeom>
            <a:ln w="38100" cmpd="sng"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Cloud 4"/>
          <p:cNvSpPr/>
          <p:nvPr/>
        </p:nvSpPr>
        <p:spPr>
          <a:xfrm>
            <a:off x="1447798" y="2124727"/>
            <a:ext cx="5848929" cy="646303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RESTful</a:t>
            </a:r>
            <a:r>
              <a:rPr lang="en-US" dirty="0" smtClean="0"/>
              <a:t>, hypermedia, composite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3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Four NOSQL Categories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664" y="3600450"/>
            <a:ext cx="1549400" cy="2070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918" y="3687618"/>
            <a:ext cx="2006600" cy="2171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264" y="254000"/>
            <a:ext cx="1828800" cy="2133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218" y="127000"/>
            <a:ext cx="19812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4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Dynamo: Amazon’s Highly Available Key-Value Store” (2007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Global key-value mapping</a:t>
            </a:r>
          </a:p>
          <a:p>
            <a:pPr lvl="1"/>
            <a:r>
              <a:rPr lang="en-US" dirty="0" smtClean="0"/>
              <a:t>Big scalable </a:t>
            </a:r>
            <a:r>
              <a:rPr lang="en-US" dirty="0" err="1" smtClean="0"/>
              <a:t>HashMap</a:t>
            </a:r>
            <a:endParaRPr lang="en-US" dirty="0" smtClean="0"/>
          </a:p>
          <a:p>
            <a:pPr lvl="1"/>
            <a:r>
              <a:rPr lang="en-US" dirty="0" smtClean="0"/>
              <a:t>Highly fault tolerant (typically)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Riak</a:t>
            </a:r>
            <a:r>
              <a:rPr lang="en-US" dirty="0" smtClean="0"/>
              <a:t>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Voldemort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264" y="2874819"/>
            <a:ext cx="1828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Simple data model</a:t>
            </a:r>
          </a:p>
          <a:p>
            <a:pPr lvl="1"/>
            <a:r>
              <a:rPr lang="en-US" dirty="0"/>
              <a:t>Great at 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/>
              <a:t>Simplistic data model</a:t>
            </a:r>
          </a:p>
          <a:p>
            <a:pPr lvl="1"/>
            <a:r>
              <a:rPr lang="en-US" dirty="0"/>
              <a:t>Poor for complex data</a:t>
            </a:r>
          </a:p>
        </p:txBody>
      </p:sp>
    </p:spTree>
    <p:extLst>
      <p:ext uri="{BB962C8B-B14F-4D97-AF65-F5344CB8AC3E}">
        <p14:creationId xmlns:p14="http://schemas.microsoft.com/office/powerpoint/2010/main" val="154110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Family (</a:t>
            </a:r>
            <a:r>
              <a:rPr lang="en-US" dirty="0" err="1" smtClean="0"/>
              <a:t>BigTable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Google’s </a:t>
            </a:r>
            <a:r>
              <a:rPr lang="en-US" dirty="0" err="1" smtClean="0"/>
              <a:t>Bigtable</a:t>
            </a:r>
            <a:r>
              <a:rPr lang="en-US" dirty="0"/>
              <a:t>:  A Distributed Storage System for Structured Data” (2006</a:t>
            </a:r>
            <a:r>
              <a:rPr lang="en-US" dirty="0" smtClean="0"/>
              <a:t>)</a:t>
            </a:r>
            <a:endParaRPr lang="en-US" dirty="0">
              <a:hlinkClick r:id="rId3"/>
            </a:endParaRPr>
          </a:p>
          <a:p>
            <a:r>
              <a:rPr lang="en-US" dirty="0"/>
              <a:t>Data model:</a:t>
            </a:r>
          </a:p>
          <a:p>
            <a:pPr lvl="1"/>
            <a:r>
              <a:rPr lang="en-US" dirty="0"/>
              <a:t>A big table, with column </a:t>
            </a:r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Map-reduce for querying/processing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 smtClean="0"/>
              <a:t>Hbase</a:t>
            </a:r>
            <a:r>
              <a:rPr lang="en-US" dirty="0" smtClean="0"/>
              <a:t>, </a:t>
            </a:r>
            <a:r>
              <a:rPr lang="en-US" dirty="0" err="1" smtClean="0"/>
              <a:t>HyperTable</a:t>
            </a:r>
            <a:r>
              <a:rPr lang="en-US" dirty="0" smtClean="0"/>
              <a:t>, Cassandra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4944" y="2551545"/>
            <a:ext cx="1741856" cy="230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0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800" y="148053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Programmatic Introduction to </a:t>
            </a:r>
            <a:r>
              <a:rPr lang="en-US" sz="7600" dirty="0" smtClean="0"/>
              <a:t>Neo4j</a:t>
            </a:r>
            <a:endParaRPr lang="en-US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063" y="3492139"/>
            <a:ext cx="4128963" cy="17526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Ian Robinson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ian</a:t>
            </a:r>
            <a:r>
              <a:rPr lang="en-US" b="1" dirty="0" err="1" smtClean="0"/>
              <a:t>S</a:t>
            </a:r>
            <a:r>
              <a:rPr lang="en-US" dirty="0" err="1" smtClean="0"/>
              <a:t>robinson</a:t>
            </a:r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570006" y="3492136"/>
            <a:ext cx="4128963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Jim Webber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jimwebber.org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jimwebber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0"/>
            <a:ext cx="2551545" cy="127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47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Data model supports semi-structured data</a:t>
            </a:r>
            <a:endParaRPr lang="en-US" dirty="0"/>
          </a:p>
          <a:p>
            <a:pPr lvl="1"/>
            <a:r>
              <a:rPr lang="en-US" dirty="0" smtClean="0"/>
              <a:t>Good at </a:t>
            </a:r>
            <a:r>
              <a:rPr lang="en-US" dirty="0"/>
              <a:t>scaling out </a:t>
            </a:r>
            <a:r>
              <a:rPr lang="en-US" dirty="0" smtClean="0"/>
              <a:t>horizontally</a:t>
            </a:r>
            <a:endParaRPr lang="en-US" dirty="0"/>
          </a:p>
          <a:p>
            <a:r>
              <a:rPr lang="en-US" dirty="0"/>
              <a:t>Weaknesses:</a:t>
            </a:r>
          </a:p>
          <a:p>
            <a:pPr lvl="1"/>
            <a:r>
              <a:rPr lang="en-US" dirty="0" smtClean="0"/>
              <a:t>Unsuited for interconnected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6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Document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Derived from Lotus Notes(!)</a:t>
            </a:r>
            <a:endParaRPr lang="en-US" dirty="0"/>
          </a:p>
          <a:p>
            <a:r>
              <a:rPr lang="en-US" dirty="0"/>
              <a:t>Data </a:t>
            </a:r>
            <a:r>
              <a:rPr lang="en-US" dirty="0" smtClean="0"/>
              <a:t>model</a:t>
            </a:r>
            <a:endParaRPr lang="en-US" dirty="0"/>
          </a:p>
          <a:p>
            <a:pPr lvl="1"/>
            <a:r>
              <a:rPr lang="en-US" dirty="0"/>
              <a:t>Collections of documents</a:t>
            </a:r>
          </a:p>
          <a:p>
            <a:pPr lvl="1"/>
            <a:r>
              <a:rPr lang="en-US" dirty="0"/>
              <a:t>A document is a key-value </a:t>
            </a:r>
            <a:r>
              <a:rPr lang="en-US" dirty="0" smtClean="0"/>
              <a:t>collection</a:t>
            </a:r>
          </a:p>
          <a:p>
            <a:pPr lvl="1"/>
            <a:r>
              <a:rPr lang="en-US" dirty="0" smtClean="0"/>
              <a:t>Index-y, lots of map-reduce</a:t>
            </a:r>
            <a:endParaRPr lang="en-US" dirty="0"/>
          </a:p>
          <a:p>
            <a:r>
              <a:rPr lang="en-US" dirty="0" smtClean="0"/>
              <a:t>Examples</a:t>
            </a:r>
            <a:endParaRPr lang="en-US" dirty="0"/>
          </a:p>
          <a:p>
            <a:pPr lvl="1"/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7461" y="1789545"/>
            <a:ext cx="1749584" cy="189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69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Simple, powerful data model (just like SVN!)</a:t>
            </a:r>
            <a:endParaRPr lang="en-US" dirty="0"/>
          </a:p>
          <a:p>
            <a:pPr lvl="1"/>
            <a:r>
              <a:rPr lang="en-US" dirty="0" smtClean="0"/>
              <a:t>Can be reasonable at scaling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Unsuited for interconnected data</a:t>
            </a:r>
          </a:p>
          <a:p>
            <a:pPr lvl="1"/>
            <a:r>
              <a:rPr lang="en-US" dirty="0" smtClean="0"/>
              <a:t>Query model limited to keys</a:t>
            </a:r>
          </a:p>
          <a:p>
            <a:pPr lvl="2"/>
            <a:r>
              <a:rPr lang="en-US" dirty="0" smtClean="0"/>
              <a:t>Map reduce for larger queries</a:t>
            </a:r>
          </a:p>
        </p:txBody>
      </p:sp>
    </p:spTree>
    <p:extLst>
      <p:ext uri="{BB962C8B-B14F-4D97-AF65-F5344CB8AC3E}">
        <p14:creationId xmlns:p14="http://schemas.microsoft.com/office/powerpoint/2010/main" val="165644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</a:t>
            </a:r>
            <a:r>
              <a:rPr lang="en-US" dirty="0"/>
              <a:t>model:</a:t>
            </a:r>
          </a:p>
          <a:p>
            <a:pPr lvl="1"/>
            <a:r>
              <a:rPr lang="en-US" dirty="0"/>
              <a:t>Nodes with properties</a:t>
            </a:r>
          </a:p>
          <a:p>
            <a:pPr lvl="1"/>
            <a:r>
              <a:rPr lang="en-US" dirty="0"/>
              <a:t>Typed relationships with </a:t>
            </a:r>
            <a:r>
              <a:rPr lang="en-US" dirty="0" smtClean="0"/>
              <a:t>properties</a:t>
            </a: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 err="1"/>
              <a:t>Sones</a:t>
            </a:r>
            <a:r>
              <a:rPr lang="en-US" dirty="0"/>
              <a:t> </a:t>
            </a:r>
            <a:r>
              <a:rPr lang="en-US" dirty="0" err="1" smtClean="0"/>
              <a:t>GraphDB</a:t>
            </a:r>
            <a:r>
              <a:rPr lang="en-US" dirty="0" smtClean="0"/>
              <a:t>, </a:t>
            </a:r>
            <a:r>
              <a:rPr lang="en-US" dirty="0" err="1" smtClean="0"/>
              <a:t>OrientDB</a:t>
            </a:r>
            <a:r>
              <a:rPr lang="en-US" dirty="0" smtClean="0"/>
              <a:t>, </a:t>
            </a:r>
            <a:r>
              <a:rPr lang="en-US" dirty="0" err="1" smtClean="0"/>
              <a:t>InfiniteGraph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016" y="1743362"/>
            <a:ext cx="1878784" cy="214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590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 smtClean="0"/>
              <a:t>Powerful data model</a:t>
            </a:r>
          </a:p>
          <a:p>
            <a:pPr lvl="1"/>
            <a:r>
              <a:rPr lang="en-US" dirty="0" smtClean="0"/>
              <a:t>Fast</a:t>
            </a:r>
          </a:p>
          <a:p>
            <a:pPr lvl="2"/>
            <a:r>
              <a:rPr lang="en-US" dirty="0" smtClean="0"/>
              <a:t>For connected data, can be many orders of magnitude faster than RDBMS</a:t>
            </a:r>
          </a:p>
          <a:p>
            <a:r>
              <a:rPr lang="en-US" dirty="0" smtClean="0"/>
              <a:t>Weaknesses</a:t>
            </a:r>
            <a:r>
              <a:rPr lang="en-US" dirty="0"/>
              <a:t>: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2"/>
            <a:r>
              <a:rPr lang="en-US" dirty="0" smtClean="0"/>
              <a:t>Though they </a:t>
            </a:r>
            <a:r>
              <a:rPr lang="en-US" i="1" dirty="0" smtClean="0"/>
              <a:t>can</a:t>
            </a:r>
            <a:r>
              <a:rPr lang="en-US" dirty="0" smtClean="0"/>
              <a:t> scale reasonably well</a:t>
            </a:r>
          </a:p>
        </p:txBody>
      </p:sp>
    </p:spTree>
    <p:extLst>
      <p:ext uri="{BB962C8B-B14F-4D97-AF65-F5344CB8AC3E}">
        <p14:creationId xmlns:p14="http://schemas.microsoft.com/office/powerpoint/2010/main" val="3639470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graphs good for?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Recommendations</a:t>
            </a:r>
          </a:p>
          <a:p>
            <a:r>
              <a:rPr lang="en-US" dirty="0" smtClean="0"/>
              <a:t>Business intelligence</a:t>
            </a:r>
          </a:p>
          <a:p>
            <a:r>
              <a:rPr lang="en-US" dirty="0" smtClean="0"/>
              <a:t>Social computing</a:t>
            </a:r>
          </a:p>
          <a:p>
            <a:r>
              <a:rPr lang="en-US" dirty="0" smtClean="0"/>
              <a:t>Geospatial</a:t>
            </a:r>
          </a:p>
          <a:p>
            <a:r>
              <a:rPr lang="en-US" dirty="0" smtClean="0"/>
              <a:t>MDM</a:t>
            </a:r>
          </a:p>
          <a:p>
            <a:r>
              <a:rPr lang="en-US" dirty="0" smtClean="0"/>
              <a:t>Systems management</a:t>
            </a:r>
          </a:p>
          <a:p>
            <a:r>
              <a:rPr lang="en-US" dirty="0" smtClean="0"/>
              <a:t>Web of things</a:t>
            </a:r>
          </a:p>
          <a:p>
            <a:r>
              <a:rPr lang="en-US" dirty="0" smtClean="0"/>
              <a:t>Genealogy</a:t>
            </a:r>
          </a:p>
          <a:p>
            <a:r>
              <a:rPr lang="en-US" dirty="0" smtClean="0"/>
              <a:t>Time series data</a:t>
            </a:r>
          </a:p>
          <a:p>
            <a:r>
              <a:rPr lang="en-US" dirty="0" smtClean="0"/>
              <a:t>Product catalogue</a:t>
            </a:r>
          </a:p>
          <a:p>
            <a:r>
              <a:rPr lang="en-US" dirty="0" smtClean="0"/>
              <a:t>Web analytics</a:t>
            </a:r>
          </a:p>
          <a:p>
            <a:r>
              <a:rPr lang="en-US" dirty="0" smtClean="0"/>
              <a:t>Scientific computing (especially bioinformatics)</a:t>
            </a:r>
          </a:p>
          <a:p>
            <a:r>
              <a:rPr lang="en-US" dirty="0" smtClean="0"/>
              <a:t>Indexing your </a:t>
            </a:r>
            <a:r>
              <a:rPr lang="en-US" i="1" dirty="0" smtClean="0"/>
              <a:t>slow</a:t>
            </a:r>
            <a:r>
              <a:rPr lang="en-US" dirty="0" smtClean="0"/>
              <a:t> RDBMS</a:t>
            </a:r>
          </a:p>
          <a:p>
            <a:r>
              <a:rPr lang="en-US" dirty="0" smtClean="0"/>
              <a:t>And much more!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 is a </a:t>
            </a:r>
            <a:r>
              <a:rPr lang="en-US" i="1" dirty="0" smtClean="0"/>
              <a:t>Graph Database</a:t>
            </a:r>
            <a:endParaRPr lang="en-US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we need to detour through a little graph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1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37" y="542637"/>
            <a:ext cx="4285673" cy="53570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58661" y="6546516"/>
            <a:ext cx="4801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en.wikipedia.org</a:t>
            </a:r>
            <a:r>
              <a:rPr lang="en-US" sz="1600" dirty="0">
                <a:solidFill>
                  <a:schemeClr val="bg1"/>
                </a:solidFill>
              </a:rPr>
              <a:t>/wiki/File:Leonhard_Euler_2.jpg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73242" y="531198"/>
            <a:ext cx="4143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Meet Leonhard Euler</a:t>
            </a:r>
            <a:endParaRPr lang="en-US" sz="3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3242" y="1207548"/>
            <a:ext cx="4143758" cy="2579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Swiss mathematician</a:t>
            </a:r>
          </a:p>
          <a:p>
            <a:r>
              <a:rPr lang="en-US" dirty="0" smtClean="0"/>
              <a:t>Inventor of Graph Theory (1736)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7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27" y="2442441"/>
            <a:ext cx="2286000" cy="1803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3" y="2183246"/>
            <a:ext cx="2902239" cy="232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9657" y="2429741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15294" y="6538800"/>
            <a:ext cx="45216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</a:t>
            </a:r>
            <a:r>
              <a:rPr lang="en-US" sz="1400" dirty="0" err="1">
                <a:solidFill>
                  <a:srgbClr val="FFFFFF"/>
                </a:solidFill>
              </a:rPr>
              <a:t>en.wikipedia.org</a:t>
            </a:r>
            <a:r>
              <a:rPr lang="en-US" sz="1400" dirty="0">
                <a:solidFill>
                  <a:srgbClr val="FFFFFF"/>
                </a:solidFill>
              </a:rPr>
              <a:t>/wiki/</a:t>
            </a:r>
            <a:r>
              <a:rPr lang="en-US" sz="1400" dirty="0" err="1" smtClean="0">
                <a:solidFill>
                  <a:srgbClr val="FFFFFF"/>
                </a:solidFill>
              </a:rPr>
              <a:t>Seven_Bridges_of_Königsberg</a:t>
            </a:r>
            <a:endParaRPr lang="en-US" sz="1400" dirty="0">
              <a:solidFill>
                <a:srgbClr val="FFFFFF"/>
              </a:solidFill>
            </a:endParaRPr>
          </a:p>
        </p:txBody>
      </p:sp>
      <p:cxnSp>
        <p:nvCxnSpPr>
          <p:cNvPr id="8" name="Straight Arrow Connector 7"/>
          <p:cNvCxnSpPr>
            <a:stCxn id="3" idx="3"/>
            <a:endCxn id="4" idx="1"/>
          </p:cNvCxnSpPr>
          <p:nvPr/>
        </p:nvCxnSpPr>
        <p:spPr>
          <a:xfrm>
            <a:off x="2597727" y="3344141"/>
            <a:ext cx="6883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6188362" y="3344141"/>
            <a:ext cx="55129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29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maturity of data models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8011227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9706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XX:YY Coffee break</a:t>
            </a:r>
          </a:p>
          <a:p>
            <a:r>
              <a:rPr lang="en-US" dirty="0"/>
              <a:t>XX:YY Coffee </a:t>
            </a:r>
            <a:r>
              <a:rPr lang="en-US" dirty="0" smtClean="0"/>
              <a:t>lunch</a:t>
            </a:r>
            <a:endParaRPr lang="en-US" dirty="0"/>
          </a:p>
          <a:p>
            <a:r>
              <a:rPr lang="en-US" dirty="0"/>
              <a:t>XX:YY Coffee </a:t>
            </a:r>
            <a:r>
              <a:rPr lang="en-US" dirty="0" smtClean="0"/>
              <a:t>break</a:t>
            </a:r>
          </a:p>
          <a:p>
            <a:endParaRPr lang="en-US" dirty="0"/>
          </a:p>
          <a:p>
            <a:r>
              <a:rPr lang="en-US" dirty="0" smtClean="0"/>
              <a:t>Remember to complete the evaluation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195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1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772647" y="3428582"/>
            <a:ext cx="95527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OWNS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539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 Model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184564" y="3086903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421581" y="1616012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70399" y="4253346"/>
            <a:ext cx="1200727" cy="1200727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>
            <a:stCxn id="7" idx="4"/>
            <a:endCxn id="8" idx="7"/>
          </p:cNvCxnSpPr>
          <p:nvPr/>
        </p:nvCxnSpPr>
        <p:spPr>
          <a:xfrm flipH="1">
            <a:off x="5495284" y="2816739"/>
            <a:ext cx="1526661" cy="16124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5"/>
            <a:endCxn id="8" idx="2"/>
          </p:cNvCxnSpPr>
          <p:nvPr/>
        </p:nvCxnSpPr>
        <p:spPr>
          <a:xfrm>
            <a:off x="2209449" y="4111788"/>
            <a:ext cx="2260950" cy="741922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6"/>
            <a:endCxn id="7" idx="3"/>
          </p:cNvCxnSpPr>
          <p:nvPr/>
        </p:nvCxnSpPr>
        <p:spPr>
          <a:xfrm flipV="1">
            <a:off x="2385291" y="2640897"/>
            <a:ext cx="4212132" cy="1046370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7"/>
            <a:endCxn id="7" idx="2"/>
          </p:cNvCxnSpPr>
          <p:nvPr/>
        </p:nvCxnSpPr>
        <p:spPr>
          <a:xfrm flipV="1">
            <a:off x="2209449" y="2216376"/>
            <a:ext cx="4212132" cy="104636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1"/>
            <a:endCxn id="6" idx="0"/>
          </p:cNvCxnSpPr>
          <p:nvPr/>
        </p:nvCxnSpPr>
        <p:spPr>
          <a:xfrm flipH="1">
            <a:off x="1784928" y="1791854"/>
            <a:ext cx="4812495" cy="1295049"/>
          </a:xfrm>
          <a:prstGeom prst="straightConnector1">
            <a:avLst/>
          </a:prstGeom>
          <a:ln w="3810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 rot="20857575">
            <a:off x="3621690" y="2989539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20820633">
            <a:off x="3323818" y="2242616"/>
            <a:ext cx="1628148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TRAVELS_WITH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20857575">
            <a:off x="3627879" y="2664378"/>
            <a:ext cx="1095249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LOVES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18971581">
            <a:off x="5562179" y="3414823"/>
            <a:ext cx="1373956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BORROWED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1150949">
            <a:off x="2583639" y="4289386"/>
            <a:ext cx="1335873" cy="369332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TRAVELS_IN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560321" y="1847044"/>
            <a:ext cx="2123974" cy="738664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name: the Doctor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age: 907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species: Time Lord</a:t>
            </a:r>
            <a:endParaRPr lang="en-US" sz="1400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6796" y="3425657"/>
            <a:ext cx="1908495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first name: Rose</a:t>
            </a:r>
          </a:p>
          <a:p>
            <a:r>
              <a:rPr lang="en-US" sz="1400" dirty="0" smtClean="0">
                <a:latin typeface="Courier New"/>
                <a:cs typeface="Courier New"/>
              </a:rPr>
              <a:t>late name: Tyler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70399" y="4606324"/>
            <a:ext cx="1800756" cy="523220"/>
          </a:xfrm>
          <a:prstGeom prst="rect">
            <a:avLst/>
          </a:prstGeom>
          <a:solidFill>
            <a:srgbClr val="FFFFFF">
              <a:alpha val="52000"/>
            </a:srgb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ourier New"/>
                <a:cs typeface="Courier New"/>
              </a:rPr>
              <a:t>vehicle: </a:t>
            </a:r>
            <a:r>
              <a:rPr lang="en-US" sz="1400" dirty="0" err="1" smtClean="0">
                <a:latin typeface="Courier New"/>
                <a:cs typeface="Courier New"/>
              </a:rPr>
              <a:t>tardis</a:t>
            </a:r>
            <a:endParaRPr lang="en-US" sz="1400" dirty="0" smtClean="0">
              <a:latin typeface="Courier New"/>
              <a:cs typeface="Courier New"/>
            </a:endParaRPr>
          </a:p>
          <a:p>
            <a:r>
              <a:rPr lang="en-US" sz="1400" dirty="0" smtClean="0">
                <a:latin typeface="Courier New"/>
                <a:cs typeface="Courier New"/>
              </a:rPr>
              <a:t>model: Type 40</a:t>
            </a:r>
          </a:p>
        </p:txBody>
      </p:sp>
    </p:spTree>
    <p:extLst>
      <p:ext uri="{BB962C8B-B14F-4D97-AF65-F5344CB8AC3E}">
        <p14:creationId xmlns:p14="http://schemas.microsoft.com/office/powerpoint/2010/main" val="4198382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Graphs are </a:t>
            </a:r>
            <a:r>
              <a:rPr lang="en-US" i="1" dirty="0" smtClean="0"/>
              <a:t>very</a:t>
            </a:r>
            <a:r>
              <a:rPr lang="en-US" dirty="0" smtClean="0"/>
              <a:t> whiteboard-friendly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7908" y="1327183"/>
            <a:ext cx="5715001" cy="46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has </a:t>
            </a:r>
            <a:r>
              <a:rPr lang="en-US" b="1" dirty="0" smtClean="0"/>
              <a:t>huge</a:t>
            </a:r>
            <a:r>
              <a:rPr lang="en-US" dirty="0" smtClean="0"/>
              <a:t> design implications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247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683" y="1027545"/>
            <a:ext cx="2667000" cy="3810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73363" y="3659909"/>
            <a:ext cx="3325092" cy="1592997"/>
            <a:chOff x="473363" y="3659909"/>
            <a:chExt cx="3325092" cy="1592997"/>
          </a:xfrm>
        </p:grpSpPr>
        <p:sp>
          <p:nvSpPr>
            <p:cNvPr id="6" name="TextBox 5"/>
            <p:cNvSpPr txBox="1"/>
            <p:nvPr/>
          </p:nvSpPr>
          <p:spPr>
            <a:xfrm>
              <a:off x="473363" y="4421909"/>
              <a:ext cx="266700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Your awesome new graph database</a:t>
              </a:r>
              <a:endParaRPr lang="en-US" sz="2400" dirty="0"/>
            </a:p>
          </p:txBody>
        </p:sp>
        <p:cxnSp>
          <p:nvCxnSpPr>
            <p:cNvPr id="8" name="Straight Arrow Connector 7"/>
            <p:cNvCxnSpPr>
              <a:stCxn id="6" idx="3"/>
            </p:cNvCxnSpPr>
            <p:nvPr/>
          </p:nvCxnSpPr>
          <p:spPr>
            <a:xfrm flipV="1">
              <a:off x="3140364" y="3659909"/>
              <a:ext cx="658091" cy="117749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541818" y="1639455"/>
            <a:ext cx="3200401" cy="830997"/>
            <a:chOff x="5541818" y="1639455"/>
            <a:chExt cx="3200401" cy="830997"/>
          </a:xfrm>
        </p:grpSpPr>
        <p:sp>
          <p:nvSpPr>
            <p:cNvPr id="12" name="TextBox 11"/>
            <p:cNvSpPr txBox="1"/>
            <p:nvPr/>
          </p:nvSpPr>
          <p:spPr>
            <a:xfrm>
              <a:off x="6721764" y="1639455"/>
              <a:ext cx="20204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know</a:t>
              </a:r>
              <a:endParaRPr lang="en-US" sz="2400" dirty="0"/>
            </a:p>
          </p:txBody>
        </p:sp>
        <p:cxnSp>
          <p:nvCxnSpPr>
            <p:cNvPr id="13" name="Straight Arrow Connector 12"/>
            <p:cNvCxnSpPr>
              <a:stCxn id="12" idx="1"/>
            </p:cNvCxnSpPr>
            <p:nvPr/>
          </p:nvCxnSpPr>
          <p:spPr>
            <a:xfrm flipH="1">
              <a:off x="5541818" y="2054954"/>
              <a:ext cx="1179946" cy="4631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193636" y="1514703"/>
            <a:ext cx="1893456" cy="1129206"/>
            <a:chOff x="2193636" y="1514703"/>
            <a:chExt cx="1893456" cy="1129206"/>
          </a:xfrm>
        </p:grpSpPr>
        <p:sp>
          <p:nvSpPr>
            <p:cNvPr id="18" name="TextBox 17"/>
            <p:cNvSpPr txBox="1"/>
            <p:nvPr/>
          </p:nvSpPr>
          <p:spPr>
            <a:xfrm>
              <a:off x="2193636" y="1514703"/>
              <a:ext cx="18934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What you end up with</a:t>
              </a:r>
              <a:endParaRPr lang="en-US" sz="2400" dirty="0"/>
            </a:p>
          </p:txBody>
        </p:sp>
        <p:cxnSp>
          <p:nvCxnSpPr>
            <p:cNvPr id="19" name="Straight Arrow Connector 18"/>
            <p:cNvCxnSpPr>
              <a:stCxn id="18" idx="2"/>
            </p:cNvCxnSpPr>
            <p:nvPr/>
          </p:nvCxnSpPr>
          <p:spPr>
            <a:xfrm>
              <a:off x="3140364" y="2345700"/>
              <a:ext cx="842818" cy="2982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4804350" y="6550223"/>
            <a:ext cx="4339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http://talent-</a:t>
            </a:r>
            <a:r>
              <a:rPr lang="en-US" sz="1400" dirty="0" err="1">
                <a:solidFill>
                  <a:srgbClr val="FFFFFF"/>
                </a:solidFill>
              </a:rPr>
              <a:t>dynamics.com</a:t>
            </a:r>
            <a:r>
              <a:rPr lang="en-US" sz="1400" dirty="0">
                <a:solidFill>
                  <a:srgbClr val="FFFFFF"/>
                </a:solidFill>
              </a:rPr>
              <a:t>/tag/</a:t>
            </a:r>
            <a:r>
              <a:rPr lang="en-US" sz="1400" dirty="0" err="1">
                <a:solidFill>
                  <a:srgbClr val="FFFFFF"/>
                </a:solidFill>
              </a:rPr>
              <a:t>sqaure</a:t>
            </a:r>
            <a:r>
              <a:rPr lang="en-US" sz="1400" dirty="0">
                <a:solidFill>
                  <a:srgbClr val="FFFFFF"/>
                </a:solidFill>
              </a:rPr>
              <a:t>-peg-round-hole/</a:t>
            </a:r>
          </a:p>
        </p:txBody>
      </p:sp>
    </p:spTree>
    <p:extLst>
      <p:ext uri="{BB962C8B-B14F-4D97-AF65-F5344CB8AC3E}">
        <p14:creationId xmlns:p14="http://schemas.microsoft.com/office/powerpoint/2010/main" val="112380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Schema-less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databases don’t excuse you from design</a:t>
            </a:r>
          </a:p>
          <a:p>
            <a:pPr lvl="1"/>
            <a:r>
              <a:rPr lang="en-US" dirty="0" smtClean="0"/>
              <a:t>Any more than dynamically typed languages excuse you from design</a:t>
            </a:r>
          </a:p>
          <a:p>
            <a:r>
              <a:rPr lang="en-US" dirty="0" smtClean="0"/>
              <a:t>Good design still requires effort</a:t>
            </a:r>
          </a:p>
          <a:p>
            <a:r>
              <a:rPr lang="en-US" dirty="0" smtClean="0"/>
              <a:t>But less difficult than RDBMS because you don’t need to </a:t>
            </a:r>
            <a:r>
              <a:rPr lang="en-US" dirty="0" err="1" smtClean="0"/>
              <a:t>normalise</a:t>
            </a:r>
            <a:endParaRPr lang="en-US" dirty="0" smtClean="0"/>
          </a:p>
          <a:p>
            <a:pPr lvl="1"/>
            <a:r>
              <a:rPr lang="en-US" dirty="0" smtClean="0"/>
              <a:t>And then de-</a:t>
            </a:r>
            <a:r>
              <a:rPr lang="en-US" dirty="0" err="1" smtClean="0"/>
              <a:t>normalise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20188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Neo4j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23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Neo4j?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It’s is </a:t>
            </a:r>
            <a:r>
              <a:rPr lang="en-US" dirty="0"/>
              <a:t>a Graph Database</a:t>
            </a:r>
          </a:p>
          <a:p>
            <a:r>
              <a:rPr lang="en-US" dirty="0" smtClean="0"/>
              <a:t>Embeddable </a:t>
            </a:r>
            <a:r>
              <a:rPr lang="en-US" dirty="0"/>
              <a:t>and </a:t>
            </a:r>
            <a:r>
              <a:rPr lang="en-US" dirty="0" smtClean="0"/>
              <a:t>server</a:t>
            </a:r>
          </a:p>
          <a:p>
            <a:r>
              <a:rPr lang="en-US" dirty="0" smtClean="0"/>
              <a:t>Full ACID transactions</a:t>
            </a:r>
          </a:p>
          <a:p>
            <a:pPr lvl="1"/>
            <a:r>
              <a:rPr lang="en-US" dirty="0" smtClean="0"/>
              <a:t>We don’t mess around with durability, ever.</a:t>
            </a:r>
            <a:endParaRPr lang="en-US" dirty="0"/>
          </a:p>
          <a:p>
            <a:r>
              <a:rPr lang="en-US" dirty="0"/>
              <a:t>Schema free, bottom-up data model </a:t>
            </a:r>
            <a:r>
              <a:rPr lang="en-US" dirty="0" smtClean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9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Neo4j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Neo4j is stable</a:t>
            </a:r>
          </a:p>
          <a:p>
            <a:pPr lvl="1"/>
            <a:r>
              <a:rPr lang="en-US" dirty="0"/>
              <a:t>In 24/7 operation since 2003</a:t>
            </a:r>
          </a:p>
          <a:p>
            <a:r>
              <a:rPr lang="en-US" dirty="0"/>
              <a:t>Neo4j is </a:t>
            </a:r>
            <a:r>
              <a:rPr lang="en-US" dirty="0" smtClean="0"/>
              <a:t>under active </a:t>
            </a:r>
            <a:r>
              <a:rPr lang="en-US" dirty="0"/>
              <a:t>development</a:t>
            </a:r>
          </a:p>
          <a:p>
            <a:r>
              <a:rPr lang="en-US" dirty="0" smtClean="0"/>
              <a:t>High </a:t>
            </a:r>
            <a:r>
              <a:rPr lang="en-US" dirty="0"/>
              <a:t>performance graph operations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raverses </a:t>
            </a:r>
            <a:r>
              <a:rPr lang="en-US" dirty="0"/>
              <a:t>1,000,000+ relationships / second on commodity hardware</a:t>
            </a:r>
          </a:p>
        </p:txBody>
      </p:sp>
    </p:spTree>
    <p:extLst>
      <p:ext uri="{BB962C8B-B14F-4D97-AF65-F5344CB8AC3E}">
        <p14:creationId xmlns:p14="http://schemas.microsoft.com/office/powerpoint/2010/main" val="1799275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Domain: Doctor Who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73" y="1451376"/>
            <a:ext cx="4770581" cy="4854128"/>
          </a:xfrm>
          <a:prstGeom prst="rect">
            <a:avLst/>
          </a:prstGeom>
        </p:spPr>
      </p:pic>
      <p:pic>
        <p:nvPicPr>
          <p:cNvPr id="5" name="Picture 4" descr="tardi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927" y="1891001"/>
            <a:ext cx="1360377" cy="25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45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new in 1.3?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32B nodes/</a:t>
            </a:r>
            <a:r>
              <a:rPr lang="en-US" dirty="0" err="1" smtClean="0"/>
              <a:t>rels</a:t>
            </a:r>
            <a:r>
              <a:rPr lang="en-US" dirty="0" smtClean="0"/>
              <a:t> and 64B properties</a:t>
            </a:r>
          </a:p>
          <a:p>
            <a:r>
              <a:rPr lang="en-US" dirty="0" smtClean="0"/>
              <a:t>Compact footprint (short string)</a:t>
            </a:r>
          </a:p>
          <a:p>
            <a:r>
              <a:rPr lang="en-US" dirty="0" smtClean="0"/>
              <a:t>New index API</a:t>
            </a:r>
          </a:p>
          <a:p>
            <a:r>
              <a:rPr lang="en-US" dirty="0" smtClean="0"/>
              <a:t>New </a:t>
            </a:r>
            <a:r>
              <a:rPr lang="en-US" dirty="0" err="1" smtClean="0"/>
              <a:t>visualisation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Bigger graph </a:t>
            </a:r>
            <a:r>
              <a:rPr lang="en-US" dirty="0" err="1" smtClean="0"/>
              <a:t>algo</a:t>
            </a:r>
            <a:r>
              <a:rPr lang="en-US" dirty="0" smtClean="0"/>
              <a:t> library</a:t>
            </a:r>
          </a:p>
          <a:p>
            <a:pPr lvl="1"/>
            <a:r>
              <a:rPr lang="en-US" dirty="0" err="1" smtClean="0"/>
              <a:t>Dijkstra</a:t>
            </a:r>
            <a:r>
              <a:rPr lang="en-US" dirty="0" smtClean="0"/>
              <a:t> for shortest paths</a:t>
            </a:r>
          </a:p>
          <a:p>
            <a:r>
              <a:rPr lang="en-US" dirty="0" smtClean="0"/>
              <a:t>Better REST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2371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Big news</a:t>
            </a:r>
            <a:r>
              <a:rPr lang="en-US" dirty="0" smtClean="0"/>
              <a:t>: License Changes in 1.3 onwards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Community: </a:t>
            </a:r>
            <a:r>
              <a:rPr lang="en-US" b="1" dirty="0" smtClean="0"/>
              <a:t>GPL</a:t>
            </a:r>
          </a:p>
          <a:p>
            <a:pPr lvl="1"/>
            <a:r>
              <a:rPr lang="en-US" dirty="0" smtClean="0"/>
              <a:t>The core graph </a:t>
            </a:r>
            <a:r>
              <a:rPr lang="en-US" dirty="0" err="1" smtClean="0"/>
              <a:t>db</a:t>
            </a:r>
            <a:r>
              <a:rPr lang="en-US" dirty="0" smtClean="0"/>
              <a:t> functionality, including server, </a:t>
            </a:r>
            <a:r>
              <a:rPr lang="en-US" dirty="0" err="1" smtClean="0"/>
              <a:t>Webadmin</a:t>
            </a:r>
            <a:r>
              <a:rPr lang="en-US" dirty="0" smtClean="0"/>
              <a:t> tool</a:t>
            </a:r>
          </a:p>
          <a:p>
            <a:pPr lvl="1"/>
            <a:r>
              <a:rPr lang="en-US" b="1" u="sng" dirty="0" smtClean="0"/>
              <a:t>Free as in beer</a:t>
            </a:r>
          </a:p>
          <a:p>
            <a:r>
              <a:rPr lang="en-US" dirty="0" smtClean="0"/>
              <a:t>Advanced: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Management features, commercial grade support</a:t>
            </a:r>
          </a:p>
          <a:p>
            <a:r>
              <a:rPr lang="en-US" dirty="0" smtClean="0"/>
              <a:t>Enterprise: </a:t>
            </a:r>
            <a:r>
              <a:rPr lang="en-US" b="1" dirty="0" smtClean="0"/>
              <a:t>AGPL/commercial</a:t>
            </a:r>
          </a:p>
          <a:p>
            <a:pPr lvl="1"/>
            <a:r>
              <a:rPr lang="en-US" dirty="0" smtClean="0"/>
              <a:t>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8838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/>
          <p:cNvSpPr/>
          <p:nvPr/>
        </p:nvSpPr>
        <p:spPr>
          <a:xfrm>
            <a:off x="1687947" y="2740876"/>
            <a:ext cx="5449454" cy="83298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Logical Architecture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1687947" y="1904448"/>
            <a:ext cx="3103417" cy="836428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ctr"/>
            <a:r>
              <a:rPr lang="en-US" dirty="0" smtClean="0"/>
              <a:t>REST API</a:t>
            </a:r>
            <a:endParaRPr lang="en-US" dirty="0"/>
          </a:p>
        </p:txBody>
      </p:sp>
      <p:sp>
        <p:nvSpPr>
          <p:cNvPr id="34" name="Rounded Rectangle 33"/>
          <p:cNvSpPr/>
          <p:nvPr/>
        </p:nvSpPr>
        <p:spPr>
          <a:xfrm>
            <a:off x="4412674" y="2320942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Language Bindings</a:t>
            </a:r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050310" y="2740876"/>
            <a:ext cx="2724727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Traversal Framework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1687947" y="356665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Caches</a:t>
            </a:r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87947" y="3971315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Memory-Mapped (N)IO</a:t>
            </a:r>
            <a:endParaRPr lang="en-US" dirty="0"/>
          </a:p>
        </p:txBody>
      </p:sp>
      <p:sp>
        <p:nvSpPr>
          <p:cNvPr id="40" name="Rounded Rectangle 39"/>
          <p:cNvSpPr/>
          <p:nvPr/>
        </p:nvSpPr>
        <p:spPr>
          <a:xfrm>
            <a:off x="1687947" y="4388939"/>
            <a:ext cx="5449454" cy="416494"/>
          </a:xfrm>
          <a:prstGeom prst="roundRect">
            <a:avLst>
              <a:gd name="adj" fmla="val 7785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Filesystem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4791364" y="1892902"/>
            <a:ext cx="2346037" cy="431554"/>
            <a:chOff x="4791364" y="1892902"/>
            <a:chExt cx="2346037" cy="431554"/>
          </a:xfrm>
        </p:grpSpPr>
        <p:sp>
          <p:nvSpPr>
            <p:cNvPr id="41" name="Rounded Rectangle 40"/>
            <p:cNvSpPr/>
            <p:nvPr/>
          </p:nvSpPr>
          <p:spPr>
            <a:xfrm>
              <a:off x="4791364" y="1904448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Java</a:t>
              </a:r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391727" y="1906205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Ruby</a:t>
              </a:r>
              <a:endParaRPr lang="en-US" sz="14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537038" y="1907962"/>
              <a:ext cx="600363" cy="416494"/>
            </a:xfrm>
            <a:prstGeom prst="roundRect">
              <a:avLst>
                <a:gd name="adj" fmla="val 7785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 smtClean="0"/>
                <a:t>Clojure</a:t>
              </a:r>
              <a:endParaRPr lang="en-US" sz="105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096000" y="1892902"/>
              <a:ext cx="3440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439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90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Remember, there’s NOSQL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 how do we query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93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00" y="1092200"/>
            <a:ext cx="3314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5695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092200"/>
            <a:ext cx="6896100" cy="467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3456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87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372" y="6569456"/>
            <a:ext cx="39546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credit: http://</a:t>
            </a:r>
            <a:r>
              <a:rPr lang="en-US" sz="1200" dirty="0" err="1"/>
              <a:t>browsertoolkit.com</a:t>
            </a:r>
            <a:r>
              <a:rPr lang="en-US" sz="1200" dirty="0"/>
              <a:t>/fault-</a:t>
            </a:r>
            <a:r>
              <a:rPr lang="en-US" sz="1200" dirty="0" err="1"/>
              <a:t>tolerance.png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6221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GraphDatabaseService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db</a:t>
            </a:r>
            <a:r>
              <a:rPr lang="en-US" sz="2400" dirty="0" smtClean="0">
                <a:latin typeface="Courier New"/>
                <a:cs typeface="Courier New"/>
              </a:rPr>
              <a:t> = new 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dirty="0" err="1" smtClean="0">
                <a:latin typeface="Courier New"/>
                <a:cs typeface="Courier New"/>
              </a:rPr>
              <a:t>EmbeddedGraphDatabase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200" dirty="0" smtClean="0">
                <a:latin typeface="Courier New"/>
                <a:cs typeface="Courier New"/>
              </a:rPr>
              <a:t>"/</a:t>
            </a:r>
            <a:r>
              <a:rPr lang="en-US" sz="2200" dirty="0" err="1" smtClean="0">
                <a:latin typeface="Courier New"/>
                <a:cs typeface="Courier New"/>
              </a:rPr>
              <a:t>tmp</a:t>
            </a:r>
            <a:r>
              <a:rPr lang="en-US" sz="2200" dirty="0" smtClean="0">
                <a:latin typeface="Courier New"/>
                <a:cs typeface="Courier New"/>
              </a:rPr>
              <a:t>/neo");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Transaction </a:t>
            </a:r>
            <a:r>
              <a:rPr lang="en-US" sz="2200" dirty="0" err="1">
                <a:latin typeface="Courier New"/>
                <a:cs typeface="Courier New"/>
              </a:rPr>
              <a:t>tx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>
                <a:latin typeface="Courier New"/>
                <a:cs typeface="Courier New"/>
              </a:rPr>
              <a:t>db.beginTx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Node </a:t>
            </a:r>
            <a:r>
              <a:rPr lang="en-US" sz="2200" dirty="0" err="1">
                <a:latin typeface="Courier New"/>
                <a:cs typeface="Courier New"/>
              </a:rPr>
              <a:t>theDoctor</a:t>
            </a:r>
            <a:r>
              <a:rPr lang="en-US" sz="2200" dirty="0">
                <a:latin typeface="Courier New"/>
                <a:cs typeface="Courier New"/>
              </a:rPr>
              <a:t> = </a:t>
            </a:r>
            <a:r>
              <a:rPr lang="en-US" sz="2200" dirty="0" err="1" smtClean="0">
                <a:latin typeface="Courier New"/>
                <a:cs typeface="Courier New"/>
              </a:rPr>
              <a:t>db.createNode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theDoctor.setProperty</a:t>
            </a:r>
            <a:r>
              <a:rPr lang="en-US" sz="2200" dirty="0">
                <a:latin typeface="Courier New"/>
                <a:cs typeface="Courier New"/>
              </a:rPr>
              <a:t>("name", "the Doctor");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tx.success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  </a:t>
            </a:r>
            <a:r>
              <a:rPr lang="en-US" sz="2200" dirty="0" err="1">
                <a:latin typeface="Courier New"/>
                <a:cs typeface="Courier New"/>
              </a:rPr>
              <a:t>tx.finish</a:t>
            </a:r>
            <a:r>
              <a:rPr lang="en-US" sz="22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266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2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675"/>
                            </p:stCondLst>
                            <p:childTnLst>
                              <p:par>
                                <p:cTn id="34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75"/>
                            </p:stCondLst>
                            <p:childTnLst>
                              <p:par>
                                <p:cTn id="37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1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25"/>
                            </p:stCondLst>
                            <p:childTnLst>
                              <p:par>
                                <p:cTn id="43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625"/>
                            </p:stCondLst>
                            <p:childTnLst>
                              <p:par>
                                <p:cTn id="46" presetID="15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Relationships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Transaction </a:t>
            </a:r>
            <a:r>
              <a:rPr lang="en-US" sz="1600" dirty="0" err="1">
                <a:latin typeface="Courier New"/>
                <a:cs typeface="Courier New"/>
              </a:rPr>
              <a:t>tx</a:t>
            </a:r>
            <a:r>
              <a:rPr lang="en-US" sz="1600" dirty="0">
                <a:latin typeface="Courier New"/>
                <a:cs typeface="Courier New"/>
              </a:rPr>
              <a:t> = </a:t>
            </a:r>
            <a:r>
              <a:rPr lang="en-US" sz="1600" dirty="0" err="1">
                <a:latin typeface="Courier New"/>
                <a:cs typeface="Courier New"/>
              </a:rPr>
              <a:t>db.beginTx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try {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smtClean="0">
                <a:latin typeface="Courier New"/>
                <a:cs typeface="Courier New"/>
              </a:rPr>
              <a:t>Node </a:t>
            </a:r>
            <a:r>
              <a:rPr lang="en-US" sz="1600" dirty="0" err="1" smtClean="0">
                <a:latin typeface="Courier New"/>
                <a:cs typeface="Courier New"/>
              </a:rPr>
              <a:t>theDoctor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theDoctor.setProperty</a:t>
            </a:r>
            <a:r>
              <a:rPr lang="en-US" sz="1600" dirty="0">
                <a:latin typeface="Courier New"/>
                <a:cs typeface="Courier New"/>
              </a:rPr>
              <a:t>("name", "The Doctor")</a:t>
            </a:r>
            <a:r>
              <a:rPr lang="en-US" sz="16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Node </a:t>
            </a:r>
            <a:r>
              <a:rPr lang="en-US" sz="1600" dirty="0" err="1" smtClean="0">
                <a:latin typeface="Courier New"/>
                <a:cs typeface="Courier New"/>
              </a:rPr>
              <a:t>susan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= </a:t>
            </a:r>
            <a:r>
              <a:rPr lang="en-US" sz="1600" dirty="0" err="1">
                <a:latin typeface="Courier New"/>
                <a:cs typeface="Courier New"/>
              </a:rPr>
              <a:t>db.createNode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firstname</a:t>
            </a:r>
            <a:r>
              <a:rPr lang="en-US" sz="1600" dirty="0">
                <a:latin typeface="Courier New"/>
                <a:cs typeface="Courier New"/>
              </a:rPr>
              <a:t>", "Susan");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susan.setProperty</a:t>
            </a:r>
            <a:r>
              <a:rPr lang="en-US" sz="1600" dirty="0">
                <a:latin typeface="Courier New"/>
                <a:cs typeface="Courier New"/>
              </a:rPr>
              <a:t>("</a:t>
            </a:r>
            <a:r>
              <a:rPr lang="en-US" sz="1600" dirty="0" err="1">
                <a:latin typeface="Courier New"/>
                <a:cs typeface="Courier New"/>
              </a:rPr>
              <a:t>lastname</a:t>
            </a:r>
            <a:r>
              <a:rPr lang="en-US" sz="1600" dirty="0">
                <a:latin typeface="Courier New"/>
                <a:cs typeface="Courier New"/>
              </a:rPr>
              <a:t>", "Campbell");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 smtClean="0">
                <a:latin typeface="Courier New"/>
                <a:cs typeface="Courier New"/>
              </a:rPr>
              <a:t>susan.createRelationshipTo</a:t>
            </a:r>
            <a:r>
              <a:rPr lang="en-US" sz="1600" dirty="0">
                <a:latin typeface="Courier New"/>
                <a:cs typeface="Courier New"/>
              </a:rPr>
              <a:t>(</a:t>
            </a:r>
            <a:r>
              <a:rPr lang="en-US" sz="1600" dirty="0" err="1">
                <a:latin typeface="Courier New"/>
                <a:cs typeface="Courier New"/>
              </a:rPr>
              <a:t>theDoctor</a:t>
            </a:r>
            <a:r>
              <a:rPr lang="en-US" sz="1600" dirty="0">
                <a:latin typeface="Courier New"/>
                <a:cs typeface="Courier New"/>
              </a:rPr>
              <a:t>, </a:t>
            </a:r>
            <a:r>
              <a:rPr lang="en-US" sz="1600" dirty="0" smtClean="0">
                <a:latin typeface="Courier New"/>
                <a:cs typeface="Courier New"/>
              </a:rPr>
              <a:t/>
            </a:r>
            <a:br>
              <a:rPr lang="en-US" sz="1600" dirty="0" smtClean="0">
                <a:latin typeface="Courier New"/>
                <a:cs typeface="Courier New"/>
              </a:rPr>
            </a:br>
            <a:r>
              <a:rPr lang="en-US" sz="1600" dirty="0" smtClean="0">
                <a:latin typeface="Courier New"/>
                <a:cs typeface="Courier New"/>
              </a:rPr>
              <a:t>                </a:t>
            </a:r>
            <a:r>
              <a:rPr lang="en-US" sz="1600" dirty="0" err="1" smtClean="0">
                <a:latin typeface="Courier New"/>
                <a:cs typeface="Courier New"/>
              </a:rPr>
              <a:t>DynamicRelationshipType.withName</a:t>
            </a:r>
            <a:r>
              <a:rPr lang="en-US" sz="1600" dirty="0">
                <a:latin typeface="Courier New"/>
                <a:cs typeface="Courier New"/>
              </a:rPr>
              <a:t>("COMPANION_OF"));</a:t>
            </a:r>
          </a:p>
          <a:p>
            <a:pPr marL="0" indent="0">
              <a:buNone/>
            </a:pPr>
            <a:endParaRPr lang="en-US" sz="16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tx.success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 finally {</a:t>
            </a:r>
          </a:p>
          <a:p>
            <a:pPr marL="0" indent="0">
              <a:buNone/>
            </a:pPr>
            <a:r>
              <a:rPr lang="en-US" sz="1600" dirty="0" smtClean="0">
                <a:latin typeface="Courier New"/>
                <a:cs typeface="Courier New"/>
              </a:rPr>
              <a:t>  </a:t>
            </a:r>
            <a:r>
              <a:rPr lang="en-US" sz="1600" dirty="0" err="1">
                <a:latin typeface="Courier New"/>
                <a:cs typeface="Courier New"/>
              </a:rPr>
              <a:t>tx.finish</a:t>
            </a:r>
            <a:r>
              <a:rPr lang="en-US" sz="16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39568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Repeat...until…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225261"/>
            <a:ext cx="7342910" cy="458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65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ontara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1501" y="1535549"/>
            <a:ext cx="2147413" cy="42371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His Enemies…</a:t>
            </a:r>
            <a:endParaRPr lang="en-US" dirty="0"/>
          </a:p>
        </p:txBody>
      </p:sp>
      <p:pic>
        <p:nvPicPr>
          <p:cNvPr id="6" name="Picture 5" descr="gold dale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552" y="1535549"/>
            <a:ext cx="2314039" cy="4292456"/>
          </a:xfrm>
          <a:prstGeom prst="rect">
            <a:avLst/>
          </a:prstGeom>
        </p:spPr>
      </p:pic>
      <p:pic>
        <p:nvPicPr>
          <p:cNvPr id="7" name="Picture 6" descr="cyberma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00" y="1129001"/>
            <a:ext cx="1844563" cy="464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837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Enemy of my Enemy is my…?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4345" cy="4525963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dalek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cyberman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Traverser traverser = </a:t>
            </a:r>
            <a:r>
              <a:rPr lang="en-US" dirty="0" err="1">
                <a:latin typeface="Courier New"/>
                <a:cs typeface="Courier New"/>
              </a:rPr>
              <a:t>Traversal.description</a:t>
            </a:r>
            <a:r>
              <a:rPr lang="en-US" dirty="0">
                <a:latin typeface="Courier New"/>
                <a:cs typeface="Courier New"/>
              </a:rPr>
              <a:t>().expand</a:t>
            </a:r>
            <a:r>
              <a:rPr lang="en-US" dirty="0" smtClean="0">
                <a:latin typeface="Courier New"/>
                <a:cs typeface="Courier New"/>
              </a:rPr>
              <a:t>(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DoctorWhoUniverse.ENEMY_OF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>
                <a:latin typeface="Courier New"/>
                <a:cs typeface="Courier New"/>
              </a:rPr>
              <a:t>depthFirst</a:t>
            </a:r>
            <a:r>
              <a:rPr lang="en-US" dirty="0">
                <a:latin typeface="Courier New"/>
                <a:cs typeface="Courier New"/>
              </a:rPr>
              <a:t>().evaluator(new Evaluator()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public Evaluation evaluate(Path path)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// Only include if we're at depth 2, </a:t>
            </a:r>
            <a:r>
              <a:rPr lang="en-US" dirty="0" smtClean="0">
                <a:latin typeface="Courier New"/>
                <a:cs typeface="Courier New"/>
              </a:rPr>
              <a:t>for enemy-of-enemy</a:t>
            </a: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== 2)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Evaluation.INCLUDE_AND_PRUNE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if(</a:t>
            </a:r>
            <a:r>
              <a:rPr lang="en-US" dirty="0" err="1">
                <a:latin typeface="Courier New"/>
                <a:cs typeface="Courier New"/>
              </a:rPr>
              <a:t>path.length</a:t>
            </a:r>
            <a:r>
              <a:rPr lang="en-US" dirty="0">
                <a:latin typeface="Courier New"/>
                <a:cs typeface="Courier New"/>
              </a:rPr>
              <a:t>() &gt; 2){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Evaluation.EXCLUDE_AND_PRUNE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 else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 return </a:t>
            </a:r>
            <a:r>
              <a:rPr lang="en-US" dirty="0" err="1">
                <a:latin typeface="Courier New"/>
                <a:cs typeface="Courier New"/>
              </a:rPr>
              <a:t>Evaluation.EXCLUDE_AND_CONTINUE</a:t>
            </a:r>
            <a:r>
              <a:rPr lang="en-US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}).uniqueness(</a:t>
            </a:r>
            <a:r>
              <a:rPr lang="en-US" dirty="0" err="1">
                <a:latin typeface="Courier New"/>
                <a:cs typeface="Courier New"/>
              </a:rPr>
              <a:t>Uniqueness.NODE_GLOBAL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.traverse(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6605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Doctor and the Master been around for a while</a:t>
            </a:r>
          </a:p>
          <a:p>
            <a:r>
              <a:rPr lang="en-US" dirty="0" smtClean="0"/>
              <a:t>But what’s the key feature of their relationship?</a:t>
            </a:r>
          </a:p>
          <a:p>
            <a:pPr lvl="1"/>
            <a:r>
              <a:rPr lang="en-US" dirty="0" smtClean="0"/>
              <a:t>They’re both </a:t>
            </a:r>
            <a:r>
              <a:rPr lang="en-US" dirty="0" err="1" smtClean="0"/>
              <a:t>timelords</a:t>
            </a:r>
            <a:r>
              <a:rPr lang="en-US" dirty="0" smtClean="0"/>
              <a:t>, they both come from </a:t>
            </a:r>
            <a:r>
              <a:rPr lang="en-US" dirty="0" err="1" smtClean="0"/>
              <a:t>Gallifrey</a:t>
            </a:r>
            <a:r>
              <a:rPr lang="en-US" dirty="0" smtClean="0"/>
              <a:t>, they’ve fought…</a:t>
            </a:r>
            <a:endParaRPr lang="en-US" dirty="0"/>
          </a:p>
          <a:p>
            <a:r>
              <a:rPr lang="en-US" dirty="0" smtClean="0"/>
              <a:t>Graph algorithms can help</a:t>
            </a:r>
          </a:p>
          <a:p>
            <a:pPr lvl="1"/>
            <a:r>
              <a:rPr lang="en-US" dirty="0" smtClean="0"/>
              <a:t>They’re pre-canned, well known traversals</a:t>
            </a:r>
          </a:p>
        </p:txBody>
      </p:sp>
    </p:spTree>
    <p:extLst>
      <p:ext uri="{BB962C8B-B14F-4D97-AF65-F5344CB8AC3E}">
        <p14:creationId xmlns:p14="http://schemas.microsoft.com/office/powerpoint/2010/main" val="54359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Shortest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545" y="1276928"/>
            <a:ext cx="8659091" cy="11014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/>
              <a:t>What’s the most direct path between the Doctor and the Master?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265545" y="1858819"/>
            <a:ext cx="85436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Node 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>…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>
                <a:latin typeface="Courier New"/>
                <a:cs typeface="Courier New"/>
              </a:rPr>
              <a:t>maxDepth</a:t>
            </a:r>
            <a:r>
              <a:rPr lang="en-US" dirty="0">
                <a:latin typeface="Courier New"/>
                <a:cs typeface="Courier New"/>
              </a:rPr>
              <a:t> = 5; </a:t>
            </a:r>
            <a:endParaRPr lang="en-US" u="sng" dirty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PathFinder</a:t>
            </a:r>
            <a:r>
              <a:rPr lang="en-US" dirty="0">
                <a:latin typeface="Courier New"/>
                <a:cs typeface="Courier New"/>
              </a:rPr>
              <a:t>&lt;Path&gt; </a:t>
            </a:r>
            <a:r>
              <a:rPr lang="en-US" dirty="0" err="1">
                <a:latin typeface="Courier New"/>
                <a:cs typeface="Courier New"/>
              </a:rPr>
              <a:t>shortestPathFinder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 </a:t>
            </a:r>
            <a:r>
              <a:rPr lang="en-US" dirty="0" err="1" smtClean="0">
                <a:latin typeface="Courier New"/>
                <a:cs typeface="Courier New"/>
              </a:rPr>
              <a:t>GraphAlgoFactory.</a:t>
            </a:r>
            <a:r>
              <a:rPr lang="en-US" i="1" dirty="0" err="1" smtClean="0">
                <a:latin typeface="Courier New"/>
                <a:cs typeface="Courier New"/>
              </a:rPr>
              <a:t>shortestPath</a:t>
            </a:r>
            <a:r>
              <a:rPr lang="en-US" i="1" dirty="0" smtClean="0">
                <a:latin typeface="Courier New"/>
                <a:cs typeface="Courier New"/>
              </a:rPr>
              <a:t>(</a:t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Traversal.expanderForAllTypes</a:t>
            </a:r>
            <a:r>
              <a:rPr lang="en-US" i="1" dirty="0">
                <a:latin typeface="Courier New"/>
                <a:cs typeface="Courier New"/>
              </a:rPr>
              <a:t>(), </a:t>
            </a:r>
            <a:r>
              <a:rPr lang="en-US" i="1" dirty="0" smtClean="0">
                <a:latin typeface="Courier New"/>
                <a:cs typeface="Courier New"/>
              </a:rPr>
              <a:t/>
            </a:r>
            <a:br>
              <a:rPr lang="en-US" i="1" dirty="0" smtClean="0">
                <a:latin typeface="Courier New"/>
                <a:cs typeface="Courier New"/>
              </a:rPr>
            </a:br>
            <a:r>
              <a:rPr lang="en-US" i="1" dirty="0" smtClean="0">
                <a:latin typeface="Courier New"/>
                <a:cs typeface="Courier New"/>
              </a:rPr>
              <a:t>                           </a:t>
            </a:r>
            <a:r>
              <a:rPr lang="en-US" i="1" dirty="0" err="1" smtClean="0">
                <a:latin typeface="Courier New"/>
                <a:cs typeface="Courier New"/>
              </a:rPr>
              <a:t>maxDepth</a:t>
            </a:r>
            <a:r>
              <a:rPr lang="en-US" i="1" dirty="0">
                <a:latin typeface="Courier New"/>
                <a:cs typeface="Courier New"/>
              </a:rPr>
              <a:t>);</a:t>
            </a:r>
          </a:p>
          <a:p>
            <a:r>
              <a:rPr lang="en-US" dirty="0">
                <a:latin typeface="Courier New"/>
                <a:cs typeface="Courier New"/>
              </a:rPr>
              <a:t>        </a:t>
            </a:r>
          </a:p>
          <a:p>
            <a:r>
              <a:rPr lang="en-US" dirty="0" smtClean="0">
                <a:latin typeface="Courier New"/>
                <a:cs typeface="Courier New"/>
              </a:rPr>
              <a:t>Path </a:t>
            </a:r>
            <a:r>
              <a:rPr lang="en-US" dirty="0" err="1">
                <a:latin typeface="Courier New"/>
                <a:cs typeface="Courier New"/>
              </a:rPr>
              <a:t>shortestPath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=</a:t>
            </a:r>
          </a:p>
          <a:p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   </a:t>
            </a:r>
            <a:r>
              <a:rPr lang="en-US" dirty="0" err="1" smtClean="0">
                <a:latin typeface="Courier New"/>
                <a:cs typeface="Courier New"/>
              </a:rPr>
              <a:t>shortestPathFinder.findSinglePath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theDoctor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theMaster</a:t>
            </a:r>
            <a:r>
              <a:rPr lang="en-US" dirty="0">
                <a:latin typeface="Courier New"/>
                <a:cs typeface="Courier New"/>
              </a:rPr>
              <a:t>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698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269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Neoclipse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82" y="1092489"/>
            <a:ext cx="6500092" cy="51622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45351" y="6442610"/>
            <a:ext cx="4147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http://wiki.neo4j.org/content/</a:t>
            </a:r>
            <a:r>
              <a:rPr lang="en-US" sz="1600" dirty="0" err="1">
                <a:solidFill>
                  <a:schemeClr val="bg1"/>
                </a:solidFill>
              </a:rPr>
              <a:t>Neoclipse_Guide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354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See: http</a:t>
            </a:r>
            <a:r>
              <a:rPr lang="en-US" dirty="0"/>
              <a:t>://wiki.neo4j.org/content/</a:t>
            </a:r>
            <a:r>
              <a:rPr lang="en-US" dirty="0" smtClean="0"/>
              <a:t>Shell</a:t>
            </a:r>
            <a:endParaRPr lang="en-US" dirty="0"/>
          </a:p>
          <a:p>
            <a:r>
              <a:rPr lang="en-US" dirty="0" smtClean="0"/>
              <a:t>Command-line tool, based on the </a:t>
            </a: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lvl="1"/>
            <a:r>
              <a:rPr lang="en-US" dirty="0" smtClean="0"/>
              <a:t>Server mode</a:t>
            </a:r>
          </a:p>
          <a:p>
            <a:pPr lvl="2"/>
            <a:r>
              <a:rPr lang="en-US" dirty="0" smtClean="0"/>
              <a:t>Connect to a running server</a:t>
            </a:r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–port</a:t>
            </a:r>
            <a:r>
              <a:rPr lang="en-US" dirty="0" smtClean="0"/>
              <a:t> and </a:t>
            </a:r>
            <a:r>
              <a:rPr lang="en-US" dirty="0" smtClean="0">
                <a:latin typeface="Courier New"/>
                <a:cs typeface="Courier New"/>
              </a:rPr>
              <a:t>–name</a:t>
            </a:r>
            <a:r>
              <a:rPr lang="en-US" dirty="0" smtClean="0"/>
              <a:t> switches to connect</a:t>
            </a:r>
          </a:p>
          <a:p>
            <a:pPr lvl="1"/>
            <a:r>
              <a:rPr lang="en-US" dirty="0" smtClean="0"/>
              <a:t>File mode</a:t>
            </a:r>
          </a:p>
          <a:p>
            <a:pPr lvl="2"/>
            <a:r>
              <a:rPr lang="en-US" dirty="0" smtClean="0"/>
              <a:t>Bind to a Neo4j store, just like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lvl="2"/>
            <a:r>
              <a:rPr lang="en-US" dirty="0" smtClean="0"/>
              <a:t>Use </a:t>
            </a:r>
            <a:r>
              <a:rPr lang="en-US" dirty="0" smtClean="0">
                <a:latin typeface="Courier New"/>
                <a:cs typeface="Courier New"/>
              </a:rPr>
              <a:t>–path</a:t>
            </a:r>
            <a:r>
              <a:rPr lang="en-US" dirty="0" smtClean="0"/>
              <a:t> switch</a:t>
            </a:r>
          </a:p>
          <a:p>
            <a:r>
              <a:rPr lang="en-US" dirty="0" err="1" smtClean="0"/>
              <a:t>Readonly</a:t>
            </a:r>
            <a:r>
              <a:rPr lang="en-US" dirty="0" smtClean="0"/>
              <a:t> mode with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en-US" dirty="0" err="1" smtClean="0">
                <a:latin typeface="Courier New"/>
                <a:cs typeface="Courier New"/>
              </a:rPr>
              <a:t>readonly</a:t>
            </a:r>
            <a:r>
              <a:rPr lang="en-US" dirty="0" smtClean="0"/>
              <a:t> switch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4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(mac/</a:t>
            </a:r>
            <a:r>
              <a:rPr lang="en-US" sz="2700" dirty="0" err="1" smtClean="0"/>
              <a:t>unix</a:t>
            </a:r>
            <a:r>
              <a:rPr lang="en-US" sz="2700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#!/bin/</a:t>
            </a:r>
            <a:r>
              <a:rPr lang="en-US" sz="1800" dirty="0" err="1">
                <a:latin typeface="Courier New"/>
                <a:cs typeface="Courier New"/>
              </a:rPr>
              <a:t>sh</a:t>
            </a: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# Set this to your own project directory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PROJECT_DIR=/Users/</a:t>
            </a:r>
            <a:r>
              <a:rPr lang="en-US" sz="1800" dirty="0" err="1">
                <a:latin typeface="Courier New"/>
                <a:cs typeface="Courier New"/>
              </a:rPr>
              <a:t>jim</a:t>
            </a:r>
            <a:r>
              <a:rPr lang="en-US" sz="1800" dirty="0">
                <a:latin typeface="Courier New"/>
                <a:cs typeface="Courier New"/>
              </a:rPr>
              <a:t>/Neo/Development/neo4j-tutorial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LIB_DIR=$PROJECT_DIR/lib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java 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$LIB_DIR/neo4j-shell-1.3-SNAPSHOT.jar:$LIB_DIR/neo4j-kernel-1.3-SNAPSHOT.jar:$LIB_DIR/geronimo-jta_1.1_spec-1.1.1.jar </a:t>
            </a:r>
            <a:r>
              <a:rPr lang="en-US" sz="1800" dirty="0" smtClean="0">
                <a:latin typeface="Courier New"/>
                <a:cs typeface="Courier New"/>
              </a:rPr>
              <a:t>org.neo4j.shell.StartClient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-path $1</a:t>
            </a: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1470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Launching the shell</a:t>
            </a:r>
            <a:br>
              <a:rPr lang="en-US" dirty="0" smtClean="0"/>
            </a:br>
            <a:r>
              <a:rPr lang="en-US" sz="2700" dirty="0" smtClean="0"/>
              <a:t>(windows)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55891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REM Set this to your own project directory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set </a:t>
            </a:r>
            <a:r>
              <a:rPr lang="en-US" sz="1800" dirty="0">
                <a:latin typeface="Courier New"/>
                <a:cs typeface="Courier New"/>
              </a:rPr>
              <a:t>PROJECT_DIR=Z:\MYDO~0F4\Neo\Development\neo4j-tutorial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set LIB_DIR=%PROJECT_DIR%\lib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java </a:t>
            </a:r>
            <a:r>
              <a:rPr lang="en-US" sz="1800" dirty="0">
                <a:latin typeface="Courier New"/>
                <a:cs typeface="Courier New"/>
              </a:rPr>
              <a:t>-</a:t>
            </a:r>
            <a:r>
              <a:rPr lang="en-US" sz="1800" dirty="0" err="1">
                <a:latin typeface="Courier New"/>
                <a:cs typeface="Courier New"/>
              </a:rPr>
              <a:t>cp</a:t>
            </a:r>
            <a:r>
              <a:rPr lang="en-US" sz="1800" dirty="0">
                <a:latin typeface="Courier New"/>
                <a:cs typeface="Courier New"/>
              </a:rPr>
              <a:t> %LIB_DIR%\neo4j-shell-1.3-SNAPSHOT.jar;%LIB_DIR%\neo4j-kernel-1.3-SNAPSHOT.jar;%LIB_DIR%\geronimo-jta_1.1_spec-1.1.1.jar org.neo4j.shell.StartClient 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-path %1</a:t>
            </a:r>
          </a:p>
        </p:txBody>
      </p:sp>
    </p:spTree>
    <p:extLst>
      <p:ext uri="{BB962C8B-B14F-4D97-AF65-F5344CB8AC3E}">
        <p14:creationId xmlns:p14="http://schemas.microsoft.com/office/powerpoint/2010/main" val="6075720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latin typeface="Courier New"/>
                <a:cs typeface="Courier New"/>
              </a:rPr>
              <a:t>cd &lt;node-id&gt;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one relationship to the </a:t>
            </a:r>
            <a:r>
              <a:rPr lang="en-US" dirty="0" smtClean="0"/>
              <a:t>adjacent node </a:t>
            </a:r>
            <a:r>
              <a:rPr lang="en-US" dirty="0"/>
              <a:t>id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-a &lt;node-id</a:t>
            </a:r>
            <a:r>
              <a:rPr lang="en-US" dirty="0" smtClean="0">
                <a:latin typeface="Courier New"/>
                <a:cs typeface="Courier New"/>
              </a:rPr>
              <a:t>&gt;</a:t>
            </a:r>
            <a:r>
              <a:rPr lang="en-US" dirty="0" smtClean="0"/>
              <a:t> traverse to node id.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-r &lt;relationship-id&gt;</a:t>
            </a:r>
            <a:r>
              <a:rPr lang="en-US" dirty="0"/>
              <a:t> </a:t>
            </a:r>
            <a:r>
              <a:rPr lang="en-US" dirty="0" smtClean="0"/>
              <a:t>traverse </a:t>
            </a:r>
            <a:r>
              <a:rPr lang="en-US" dirty="0"/>
              <a:t>to a relationship </a:t>
            </a:r>
            <a:r>
              <a:rPr lang="en-US" dirty="0" smtClean="0"/>
              <a:t>which has the </a:t>
            </a:r>
            <a:r>
              <a:rPr lang="en-US" dirty="0"/>
              <a:t>current node as either start or </a:t>
            </a:r>
            <a:r>
              <a:rPr lang="en-US" dirty="0" smtClean="0"/>
              <a:t>end. </a:t>
            </a:r>
            <a:r>
              <a:rPr lang="en-US" dirty="0"/>
              <a:t>To see the relationship ids use the </a:t>
            </a:r>
            <a:r>
              <a:rPr lang="en-US" dirty="0" err="1"/>
              <a:t>ls</a:t>
            </a:r>
            <a:r>
              <a:rPr lang="en-US" dirty="0"/>
              <a:t> -</a:t>
            </a:r>
            <a:r>
              <a:rPr lang="en-US" dirty="0" err="1"/>
              <a:t>vr</a:t>
            </a:r>
            <a:r>
              <a:rPr lang="en-US" dirty="0"/>
              <a:t> command on nodes. </a:t>
            </a:r>
          </a:p>
          <a:p>
            <a:r>
              <a:rPr lang="en-US" dirty="0">
                <a:latin typeface="Courier New"/>
                <a:cs typeface="Courier New"/>
              </a:rPr>
              <a:t>cd -</a:t>
            </a:r>
            <a:r>
              <a:rPr lang="en-US" dirty="0" err="1">
                <a:latin typeface="Courier New"/>
                <a:cs typeface="Courier New"/>
              </a:rPr>
              <a:t>ar</a:t>
            </a:r>
            <a:r>
              <a:rPr lang="en-US" dirty="0">
                <a:latin typeface="Courier New"/>
                <a:cs typeface="Courier New"/>
              </a:rPr>
              <a:t> &lt;relationship-id&gt;</a:t>
            </a:r>
            <a:r>
              <a:rPr lang="en-US" dirty="0"/>
              <a:t> </a:t>
            </a:r>
            <a:r>
              <a:rPr lang="en-US" dirty="0" smtClean="0"/>
              <a:t>absolute change to any relationship. </a:t>
            </a:r>
            <a:endParaRPr lang="en-US" dirty="0"/>
          </a:p>
          <a:p>
            <a:r>
              <a:rPr lang="en-US" dirty="0" smtClean="0">
                <a:latin typeface="Courier New"/>
                <a:cs typeface="Courier New"/>
              </a:rPr>
              <a:t>cd </a:t>
            </a:r>
            <a:r>
              <a:rPr lang="en-US" dirty="0">
                <a:latin typeface="Courier New"/>
                <a:cs typeface="Courier New"/>
              </a:rPr>
              <a:t>..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back one </a:t>
            </a:r>
            <a:r>
              <a:rPr lang="en-US" dirty="0" smtClean="0"/>
              <a:t>step. 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</a:t>
            </a:r>
            <a:r>
              <a:rPr lang="en-US" dirty="0" smtClean="0">
                <a:latin typeface="Courier New"/>
                <a:cs typeface="Courier New"/>
              </a:rPr>
              <a:t>start</a:t>
            </a:r>
            <a:r>
              <a:rPr lang="en-US" dirty="0" smtClean="0"/>
              <a:t> traverses to </a:t>
            </a:r>
            <a:r>
              <a:rPr lang="en-US" dirty="0"/>
              <a:t>the start node of the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>
                <a:latin typeface="Courier New"/>
                <a:cs typeface="Courier New"/>
              </a:rPr>
              <a:t>cd end</a:t>
            </a:r>
            <a:r>
              <a:rPr lang="en-US" dirty="0"/>
              <a:t> </a:t>
            </a:r>
            <a:r>
              <a:rPr lang="en-US" dirty="0" smtClean="0"/>
              <a:t>traverses </a:t>
            </a:r>
            <a:r>
              <a:rPr lang="en-US" dirty="0"/>
              <a:t>to the end node of the relationship.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/>
              <a:t> lists the current node/relation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*foo*</a:t>
            </a:r>
            <a:r>
              <a:rPr lang="en-US" dirty="0" smtClean="0"/>
              <a:t> lists anything matching the regex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-</a:t>
            </a:r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/>
              <a:t> ignores case</a:t>
            </a:r>
          </a:p>
          <a:p>
            <a:r>
              <a:rPr lang="en-US" dirty="0" err="1" smtClean="0">
                <a:latin typeface="Courier New"/>
                <a:cs typeface="Courier New"/>
              </a:rPr>
              <a:t>ls</a:t>
            </a:r>
            <a:r>
              <a:rPr lang="en-US" dirty="0" smtClean="0">
                <a:latin typeface="Courier New"/>
                <a:cs typeface="Courier New"/>
              </a:rPr>
              <a:t> -d</a:t>
            </a:r>
            <a:r>
              <a:rPr lang="en-US" dirty="0" smtClean="0"/>
              <a:t> filters on direction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INCOMING, OUTGOING, BOTH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in, out, both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i</a:t>
            </a:r>
            <a:r>
              <a:rPr lang="en-US" dirty="0" smtClean="0">
                <a:latin typeface="Courier New"/>
                <a:cs typeface="Courier New"/>
              </a:rPr>
              <a:t>, o, b</a:t>
            </a:r>
          </a:p>
        </p:txBody>
      </p:sp>
    </p:spTree>
    <p:extLst>
      <p:ext uri="{BB962C8B-B14F-4D97-AF65-F5344CB8AC3E}">
        <p14:creationId xmlns:p14="http://schemas.microsoft.com/office/powerpoint/2010/main" val="343464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Shell Commands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mkrel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–c</a:t>
            </a:r>
            <a:r>
              <a:rPr lang="en-US" dirty="0" smtClean="0"/>
              <a:t> for node</a:t>
            </a:r>
          </a:p>
          <a:p>
            <a:r>
              <a:rPr lang="en-US" dirty="0" err="1">
                <a:latin typeface="Courier New"/>
                <a:cs typeface="Courier New"/>
              </a:rPr>
              <a:t>mkrel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smtClean="0">
                <a:latin typeface="Courier New"/>
                <a:cs typeface="Courier New"/>
              </a:rPr>
              <a:t>–t</a:t>
            </a:r>
            <a:r>
              <a:rPr lang="en-US" dirty="0" smtClean="0"/>
              <a:t> </a:t>
            </a:r>
            <a:r>
              <a:rPr lang="en-US" dirty="0"/>
              <a:t>for </a:t>
            </a:r>
            <a:r>
              <a:rPr lang="en-US" dirty="0" smtClean="0"/>
              <a:t>relationship</a:t>
            </a:r>
            <a:endParaRPr lang="en-US" dirty="0"/>
          </a:p>
          <a:p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</a:rPr>
              <a:t>-t </a:t>
            </a:r>
            <a:r>
              <a:rPr lang="en-US" dirty="0" smtClean="0">
                <a:latin typeface="Courier New"/>
                <a:cs typeface="Courier New"/>
              </a:rPr>
              <a:t>"LIKES" </a:t>
            </a:r>
            <a:r>
              <a:rPr lang="en-US" dirty="0">
                <a:latin typeface="Courier New"/>
                <a:cs typeface="Courier New"/>
              </a:rPr>
              <a:t>-d </a:t>
            </a:r>
            <a:r>
              <a:rPr lang="en-US" dirty="0" smtClean="0">
                <a:latin typeface="Courier New"/>
                <a:cs typeface="Courier New"/>
              </a:rPr>
              <a:t>OUT –c</a:t>
            </a:r>
            <a:r>
              <a:rPr lang="en-US" dirty="0" smtClean="0"/>
              <a:t> creates a “likes” relationship to a new node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remrel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As </a:t>
            </a:r>
            <a:r>
              <a:rPr lang="en-US" dirty="0" err="1" smtClean="0">
                <a:latin typeface="Courier New"/>
                <a:cs typeface="Courier New"/>
              </a:rPr>
              <a:t>mkrel</a:t>
            </a:r>
            <a:r>
              <a:rPr lang="en-US" dirty="0" smtClean="0">
                <a:latin typeface="Calibri (Body)"/>
                <a:cs typeface="Calibri (Body)"/>
              </a:rPr>
              <a:t>, but removes nodes and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9882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Hello, </a:t>
            </a:r>
            <a:r>
              <a:rPr lang="en-US" dirty="0" err="1" smtClean="0"/>
              <a:t>Timelords</a:t>
            </a:r>
            <a:r>
              <a:rPr lang="en-US" dirty="0" smtClean="0"/>
              <a:t>!</a:t>
            </a:r>
          </a:p>
          <a:p>
            <a:r>
              <a:rPr lang="en-US" dirty="0" smtClean="0"/>
              <a:t>NOSQL overview </a:t>
            </a:r>
          </a:p>
          <a:p>
            <a:r>
              <a:rPr lang="en-US" dirty="0" smtClean="0"/>
              <a:t>Neo4j fundamentals and tools</a:t>
            </a:r>
          </a:p>
          <a:p>
            <a:pPr lvl="1"/>
            <a:r>
              <a:rPr lang="en-US" dirty="0" err="1" smtClean="0"/>
              <a:t>Neoclipse</a:t>
            </a:r>
            <a:r>
              <a:rPr lang="en-US" dirty="0" smtClean="0"/>
              <a:t>, Neo4j shell</a:t>
            </a:r>
          </a:p>
          <a:p>
            <a:r>
              <a:rPr lang="en-US" dirty="0" smtClean="0"/>
              <a:t>Core API</a:t>
            </a:r>
          </a:p>
          <a:p>
            <a:r>
              <a:rPr lang="en-US" dirty="0"/>
              <a:t>Indexing</a:t>
            </a:r>
          </a:p>
          <a:p>
            <a:r>
              <a:rPr lang="en-US" dirty="0" smtClean="0"/>
              <a:t>Traverser APIs</a:t>
            </a:r>
          </a:p>
          <a:p>
            <a:r>
              <a:rPr lang="en-US" dirty="0"/>
              <a:t>Graph algorithms</a:t>
            </a:r>
          </a:p>
          <a:p>
            <a:r>
              <a:rPr lang="en-US" dirty="0" smtClean="0"/>
              <a:t>REST API</a:t>
            </a:r>
          </a:p>
          <a:p>
            <a:r>
              <a:rPr lang="en-US" dirty="0" smtClean="0"/>
              <a:t>Solutions architecture and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5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Setting, Changing, Removing Properties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457194" y="1660092"/>
            <a:ext cx="1865313" cy="639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s</a:t>
            </a:r>
            <a:r>
              <a:rPr lang="en-US" sz="2400" b="1" dirty="0" smtClean="0"/>
              <a:t>et</a:t>
            </a:r>
          </a:p>
          <a:p>
            <a:pPr marL="0" indent="0">
              <a:buNone/>
            </a:pPr>
            <a:r>
              <a:rPr lang="en-US" sz="1900" dirty="0" smtClean="0">
                <a:latin typeface="Courier New"/>
                <a:cs typeface="Courier New"/>
              </a:rPr>
              <a:t>-t</a:t>
            </a:r>
            <a:r>
              <a:rPr lang="en-US" sz="1900" dirty="0" smtClean="0"/>
              <a:t> optional type</a:t>
            </a:r>
            <a:endParaRPr lang="en-US" sz="1900" dirty="0"/>
          </a:p>
        </p:txBody>
      </p:sp>
      <p:sp>
        <p:nvSpPr>
          <p:cNvPr id="11" name="TextBox 10"/>
          <p:cNvSpPr txBox="1"/>
          <p:nvPr/>
        </p:nvSpPr>
        <p:spPr>
          <a:xfrm>
            <a:off x="457194" y="2417329"/>
            <a:ext cx="8559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name "The Doctor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endParaRPr lang="en-US" sz="16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set </a:t>
            </a:r>
            <a:r>
              <a:rPr lang="en-US" sz="1600" dirty="0">
                <a:latin typeface="Courier New"/>
                <a:cs typeface="Courier New"/>
              </a:rPr>
              <a:t>-t </a:t>
            </a:r>
            <a:r>
              <a:rPr lang="en-US" sz="1600" dirty="0" err="1">
                <a:latin typeface="Courier New"/>
                <a:cs typeface="Courier New"/>
              </a:rPr>
              <a:t>int</a:t>
            </a:r>
            <a:r>
              <a:rPr lang="en-US" sz="1600" dirty="0">
                <a:latin typeface="Courier New"/>
                <a:cs typeface="Courier New"/>
              </a:rPr>
              <a:t> age </a:t>
            </a:r>
            <a:r>
              <a:rPr lang="en-US" sz="1600" dirty="0" smtClean="0">
                <a:latin typeface="Courier New"/>
                <a:cs typeface="Courier New"/>
              </a:rPr>
              <a:t>904</a:t>
            </a:r>
          </a:p>
          <a:p>
            <a:pPr marL="285750" indent="-285750">
              <a:buFont typeface="Arial"/>
              <a:buChar char="•"/>
            </a:pPr>
            <a:r>
              <a:rPr lang="fi-FI" sz="1600" dirty="0">
                <a:latin typeface="Courier New"/>
                <a:cs typeface="Courier New"/>
              </a:rPr>
              <a:t>set -t </a:t>
            </a:r>
            <a:r>
              <a:rPr lang="fi-FI" sz="1600" dirty="0" smtClean="0">
                <a:latin typeface="Courier New"/>
                <a:cs typeface="Courier New"/>
              </a:rPr>
              <a:t>String[</a:t>
            </a:r>
            <a:r>
              <a:rPr lang="fi-FI" sz="1600" dirty="0">
                <a:latin typeface="Courier New"/>
                <a:cs typeface="Courier New"/>
              </a:rPr>
              <a:t>] </a:t>
            </a:r>
            <a:r>
              <a:rPr lang="fi-FI" sz="1600" dirty="0" smtClean="0">
                <a:latin typeface="Courier New"/>
                <a:cs typeface="Courier New"/>
              </a:rPr>
              <a:t>goodies [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sonic screwdriver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, 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jelly babies</a:t>
            </a:r>
            <a:r>
              <a:rPr lang="en-US" sz="1600" dirty="0">
                <a:latin typeface="Courier New"/>
                <a:cs typeface="Courier New"/>
              </a:rPr>
              <a:t>"</a:t>
            </a:r>
            <a:r>
              <a:rPr lang="fi-FI" sz="1600" dirty="0" smtClean="0">
                <a:latin typeface="Courier New"/>
                <a:cs typeface="Courier New"/>
              </a:rPr>
              <a:t>]</a:t>
            </a:r>
            <a:endParaRPr lang="en-US" sz="1600" dirty="0">
              <a:ln>
                <a:solidFill>
                  <a:srgbClr val="000000"/>
                </a:solidFill>
              </a:ln>
              <a:latin typeface="Courier New"/>
              <a:cs typeface="Courier New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457194" y="3288028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smtClean="0"/>
              <a:t>mv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194" y="3758513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Courier New"/>
                <a:cs typeface="Courier New"/>
              </a:rPr>
              <a:t>mv name character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57194" y="4284844"/>
            <a:ext cx="1865313" cy="639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 err="1" smtClean="0"/>
              <a:t>rm</a:t>
            </a:r>
            <a:endParaRPr lang="en-US" sz="2400" b="1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457194" y="4755329"/>
            <a:ext cx="85598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err="1" smtClean="0">
                <a:latin typeface="Courier New"/>
                <a:cs typeface="Courier New"/>
              </a:rPr>
              <a:t>rm</a:t>
            </a:r>
            <a:r>
              <a:rPr lang="en-US" sz="1600" dirty="0" smtClean="0">
                <a:latin typeface="Courier New"/>
                <a:cs typeface="Courier New"/>
              </a:rPr>
              <a:t> character</a:t>
            </a:r>
          </a:p>
        </p:txBody>
      </p:sp>
    </p:spTree>
    <p:extLst>
      <p:ext uri="{BB962C8B-B14F-4D97-AF65-F5344CB8AC3E}">
        <p14:creationId xmlns:p14="http://schemas.microsoft.com/office/powerpoint/2010/main" val="232507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Server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Starting/stopping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"/>
                <a:cs typeface="Calibri"/>
              </a:rPr>
              <a:t>Mac/Linux</a:t>
            </a:r>
          </a:p>
          <a:p>
            <a:r>
              <a:rPr lang="en-US" dirty="0" smtClean="0">
                <a:latin typeface="Courier New"/>
                <a:cs typeface="Courier New"/>
              </a:rPr>
              <a:t>bin/neo4j start</a:t>
            </a:r>
            <a:endParaRPr lang="en-US" dirty="0" smtClean="0"/>
          </a:p>
          <a:p>
            <a:r>
              <a:rPr lang="en-US" dirty="0">
                <a:latin typeface="Courier New"/>
                <a:cs typeface="Courier New"/>
              </a:rPr>
              <a:t>bin/neo4j </a:t>
            </a:r>
            <a:r>
              <a:rPr lang="en-US" dirty="0" smtClean="0">
                <a:latin typeface="Courier New"/>
                <a:cs typeface="Courier New"/>
              </a:rPr>
              <a:t>stop</a:t>
            </a:r>
          </a:p>
          <a:p>
            <a:r>
              <a:rPr lang="en-US" dirty="0" smtClean="0">
                <a:latin typeface="Calibri"/>
                <a:cs typeface="Calibri"/>
              </a:rPr>
              <a:t>Windows</a:t>
            </a:r>
            <a:endParaRPr lang="en-US" dirty="0">
              <a:latin typeface="Calibri"/>
              <a:cs typeface="Calibri"/>
            </a:endParaRPr>
          </a:p>
          <a:p>
            <a:r>
              <a:rPr lang="en-US" dirty="0" smtClean="0">
                <a:latin typeface="Courier New"/>
                <a:cs typeface="Courier New"/>
              </a:rPr>
              <a:t>bin</a:t>
            </a:r>
            <a:r>
              <a:rPr lang="en-US" dirty="0">
                <a:latin typeface="Courier New"/>
                <a:cs typeface="Courier New"/>
              </a:rPr>
              <a:t>\Neo4j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Managing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 (Body)"/>
                <a:cs typeface="Calibri (Body)"/>
              </a:rPr>
              <a:t>Funky </a:t>
            </a:r>
            <a:r>
              <a:rPr lang="en-US" dirty="0" err="1" smtClean="0">
                <a:latin typeface="Calibri (Body)"/>
                <a:cs typeface="Calibri (Body)"/>
              </a:rPr>
              <a:t>Webadmin</a:t>
            </a:r>
            <a:r>
              <a:rPr lang="en-US" dirty="0" smtClean="0">
                <a:latin typeface="Calibri (Body)"/>
                <a:cs typeface="Calibri (Body)"/>
              </a:rPr>
              <a:t> tool on port 7474 by default</a:t>
            </a:r>
          </a:p>
          <a:p>
            <a:r>
              <a:rPr lang="en-US" sz="2000" dirty="0" smtClean="0">
                <a:latin typeface="Courier New"/>
                <a:cs typeface="Courier New"/>
              </a:rPr>
              <a:t>http://localhost:7474</a:t>
            </a:r>
          </a:p>
        </p:txBody>
      </p:sp>
    </p:spTree>
    <p:extLst>
      <p:ext uri="{BB962C8B-B14F-4D97-AF65-F5344CB8AC3E}">
        <p14:creationId xmlns:p14="http://schemas.microsoft.com/office/powerpoint/2010/main" val="1483737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7638"/>
            <a:ext cx="7116618" cy="444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34462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Browse the Doctor Who Database with </a:t>
            </a:r>
            <a:r>
              <a:rPr lang="en-US" dirty="0" err="1" smtClean="0"/>
              <a:t>Neoclipse</a:t>
            </a:r>
            <a:endParaRPr lang="en-US" dirty="0" smtClean="0"/>
          </a:p>
          <a:p>
            <a:pPr marL="914400" lvl="1" indent="-514350"/>
            <a:r>
              <a:rPr lang="en-US" dirty="0" smtClean="0"/>
              <a:t>CRUD some nodes and relationships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 smtClean="0"/>
              <a:t>Interact with the Doctor Who database via the shell</a:t>
            </a:r>
          </a:p>
          <a:p>
            <a:pPr marL="914400" lvl="1" indent="-514350"/>
            <a:r>
              <a:rPr lang="en-US" dirty="0" smtClean="0"/>
              <a:t>CRUD </a:t>
            </a:r>
            <a:r>
              <a:rPr lang="en-US" dirty="0"/>
              <a:t>some nodes and </a:t>
            </a:r>
            <a:r>
              <a:rPr lang="en-US" dirty="0" smtClean="0"/>
              <a:t>relationships</a:t>
            </a:r>
          </a:p>
        </p:txBody>
      </p:sp>
    </p:spTree>
    <p:extLst>
      <p:ext uri="{BB962C8B-B14F-4D97-AF65-F5344CB8AC3E}">
        <p14:creationId xmlns:p14="http://schemas.microsoft.com/office/powerpoint/2010/main" val="2482172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Java API Graph Fundamentals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53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Deals with graphs in terms of their fundamentals:</a:t>
            </a:r>
          </a:p>
          <a:p>
            <a:pPr lvl="1"/>
            <a:r>
              <a:rPr lang="en-US" dirty="0" smtClean="0"/>
              <a:t>Nodes</a:t>
            </a:r>
          </a:p>
          <a:p>
            <a:pPr lvl="2"/>
            <a:r>
              <a:rPr lang="en-US" dirty="0" smtClean="0"/>
              <a:t>Properties</a:t>
            </a:r>
          </a:p>
          <a:p>
            <a:pPr lvl="3"/>
            <a:r>
              <a:rPr lang="en-US" dirty="0" smtClean="0"/>
              <a:t>KV Pairs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2"/>
            <a:r>
              <a:rPr lang="en-US" dirty="0" smtClean="0"/>
              <a:t>Start node</a:t>
            </a:r>
          </a:p>
          <a:p>
            <a:pPr lvl="2"/>
            <a:r>
              <a:rPr lang="en-US" dirty="0" smtClean="0"/>
              <a:t>End node</a:t>
            </a:r>
          </a:p>
          <a:p>
            <a:pPr lvl="2"/>
            <a:r>
              <a:rPr lang="en-US" dirty="0"/>
              <a:t>Properties</a:t>
            </a:r>
          </a:p>
          <a:p>
            <a:pPr lvl="3"/>
            <a:r>
              <a:rPr lang="en-US" dirty="0"/>
              <a:t>KV </a:t>
            </a:r>
            <a:r>
              <a:rPr lang="en-US" dirty="0" smtClean="0"/>
              <a:t>Pairs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94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10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are self-indexing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543"/>
            <a:ext cx="8012544" cy="46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6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 Graph?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Graphs are their own indexes!</a:t>
            </a:r>
          </a:p>
          <a:p>
            <a:r>
              <a:rPr lang="en-US" dirty="0" smtClean="0"/>
              <a:t>But sometimes we want short-cuts to well-known nodes</a:t>
            </a:r>
          </a:p>
          <a:p>
            <a:r>
              <a:rPr lang="en-US" dirty="0" smtClean="0"/>
              <a:t>Can do this in our own code</a:t>
            </a:r>
          </a:p>
          <a:p>
            <a:pPr lvl="1"/>
            <a:r>
              <a:rPr lang="en-US" dirty="0" smtClean="0"/>
              <a:t>Just keep a reference to any interesting nodes</a:t>
            </a:r>
          </a:p>
          <a:p>
            <a:r>
              <a:rPr lang="en-US" dirty="0" smtClean="0"/>
              <a:t>Indexes offer more flexibility in what constitutes an “interesting node”</a:t>
            </a:r>
          </a:p>
        </p:txBody>
      </p:sp>
    </p:spTree>
    <p:extLst>
      <p:ext uri="{BB962C8B-B14F-4D97-AF65-F5344CB8AC3E}">
        <p14:creationId xmlns:p14="http://schemas.microsoft.com/office/powerpoint/2010/main" val="7638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70100"/>
            <a:ext cx="8229600" cy="11476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Indexes trade write cost for read speed</a:t>
            </a:r>
          </a:p>
          <a:p>
            <a:pPr marL="457200" lvl="1" indent="0" algn="ctr">
              <a:buNone/>
            </a:pPr>
            <a:r>
              <a:rPr lang="en-US" dirty="0" smtClean="0"/>
              <a:t>Just like any database, even RDBMS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091874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Don’t index every node!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4408057"/>
            <a:ext cx="8513618" cy="1147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6600" dirty="0" smtClean="0"/>
              <a:t>(or relationship)</a:t>
            </a:r>
          </a:p>
        </p:txBody>
      </p:sp>
    </p:spTree>
    <p:extLst>
      <p:ext uri="{BB962C8B-B14F-4D97-AF65-F5344CB8AC3E}">
        <p14:creationId xmlns:p14="http://schemas.microsoft.com/office/powerpoint/2010/main" val="381101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29955" y="2130425"/>
            <a:ext cx="8250843" cy="1470025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N</a:t>
            </a:r>
            <a:r>
              <a:rPr lang="en-US" sz="11500" dirty="0" smtClean="0"/>
              <a:t>ot </a:t>
            </a:r>
            <a:r>
              <a:rPr lang="en-US" sz="11500" b="1" u="sng" dirty="0" smtClean="0"/>
              <a:t>O</a:t>
            </a:r>
            <a:r>
              <a:rPr lang="en-US" sz="11500" u="sng" dirty="0" smtClean="0"/>
              <a:t>nly</a:t>
            </a:r>
            <a:r>
              <a:rPr lang="en-US" sz="11500" dirty="0" smtClean="0"/>
              <a:t> </a:t>
            </a:r>
            <a:r>
              <a:rPr lang="en-US" sz="11500" b="1" dirty="0" smtClean="0"/>
              <a:t>S</a:t>
            </a:r>
            <a:r>
              <a:rPr lang="en-US" sz="11500" dirty="0" smtClean="0"/>
              <a:t>QL</a:t>
            </a:r>
            <a:endParaRPr lang="en-US" sz="115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417285" y="1574694"/>
            <a:ext cx="6400800" cy="17526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NOSQL is simply…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210725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default index implementation for Neo4j</a:t>
            </a:r>
          </a:p>
          <a:p>
            <a:pPr lvl="1"/>
            <a:r>
              <a:rPr lang="en-US" dirty="0" smtClean="0"/>
              <a:t>Default implementation for </a:t>
            </a:r>
            <a:r>
              <a:rPr lang="en-US" dirty="0" err="1" smtClean="0">
                <a:latin typeface="Courier New"/>
                <a:cs typeface="Courier New"/>
              </a:rPr>
              <a:t>IndexManager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Supports many indexes per database</a:t>
            </a:r>
          </a:p>
          <a:p>
            <a:r>
              <a:rPr lang="en-US" dirty="0" smtClean="0"/>
              <a:t>Each index supports nodes </a:t>
            </a:r>
            <a:r>
              <a:rPr lang="en-US" i="1" dirty="0" smtClean="0"/>
              <a:t>or</a:t>
            </a:r>
            <a:r>
              <a:rPr lang="en-US" dirty="0" smtClean="0"/>
              <a:t> relationships</a:t>
            </a:r>
          </a:p>
          <a:p>
            <a:r>
              <a:rPr lang="en-US" dirty="0" smtClean="0"/>
              <a:t>Supports exact and regex-based matching</a:t>
            </a:r>
          </a:p>
          <a:p>
            <a:r>
              <a:rPr lang="en-US" dirty="0" smtClean="0"/>
              <a:t>Supports scoring</a:t>
            </a:r>
          </a:p>
          <a:p>
            <a:pPr lvl="1"/>
            <a:r>
              <a:rPr lang="en-US" dirty="0" smtClean="0"/>
              <a:t>Number of hits in the index for a given item</a:t>
            </a:r>
          </a:p>
        </p:txBody>
      </p:sp>
    </p:spTree>
    <p:extLst>
      <p:ext uri="{BB962C8B-B14F-4D97-AF65-F5344CB8AC3E}">
        <p14:creationId xmlns:p14="http://schemas.microsoft.com/office/powerpoint/2010/main" val="48088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Node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</a:t>
            </a:r>
            <a:r>
              <a:rPr lang="en-US" sz="2200" dirty="0">
                <a:latin typeface="Courier New"/>
                <a:cs typeface="Courier New"/>
              </a:rPr>
              <a:t>&lt;Node&gt; </a:t>
            </a:r>
            <a:r>
              <a:rPr lang="en-US" sz="2200" dirty="0" smtClean="0">
                <a:latin typeface="Courier New"/>
                <a:cs typeface="Courier New"/>
              </a:rPr>
              <a:t>planets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().</a:t>
            </a:r>
            <a:r>
              <a:rPr lang="en-US" sz="2200" dirty="0" err="1">
                <a:latin typeface="Courier New"/>
                <a:cs typeface="Courier New"/>
              </a:rPr>
              <a:t>forNodes</a:t>
            </a:r>
            <a:r>
              <a:rPr lang="en-US" sz="2200" dirty="0">
                <a:latin typeface="Courier New"/>
                <a:cs typeface="Courier New"/>
              </a:rPr>
              <a:t>("planets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5" name="Right Arrow 4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5059218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6250717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 rot="16200000">
            <a:off x="5267036" y="359063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2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701 0 " pathEditMode="relative" ptsTypes="AA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7" grpId="0" animBg="1"/>
      <p:bldP spid="8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Relationship Index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1384"/>
            <a:ext cx="8229600" cy="6511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GraphDatabaseService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db</a:t>
            </a:r>
            <a:r>
              <a:rPr lang="en-US" sz="22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Index&lt;Relationship&gt; enemies = </a:t>
            </a:r>
            <a:r>
              <a:rPr lang="en-US" sz="2200" dirty="0" err="1">
                <a:latin typeface="Courier New"/>
                <a:cs typeface="Courier New"/>
              </a:rPr>
              <a:t>db.index</a:t>
            </a:r>
            <a:r>
              <a:rPr lang="en-US" sz="2200" dirty="0">
                <a:latin typeface="Courier New"/>
                <a:cs typeface="Courier New"/>
              </a:rPr>
              <a:t>()</a:t>
            </a:r>
            <a:r>
              <a:rPr lang="en-US" sz="2200" dirty="0" smtClean="0">
                <a:latin typeface="Courier New"/>
                <a:cs typeface="Courier New"/>
              </a:rPr>
              <a:t>.</a:t>
            </a:r>
            <a:r>
              <a:rPr lang="en-US" sz="2200" dirty="0" err="1" smtClean="0">
                <a:latin typeface="Courier New"/>
                <a:cs typeface="Courier New"/>
              </a:rPr>
              <a:t>forRelationships</a:t>
            </a:r>
            <a:r>
              <a:rPr lang="en-US" sz="2200" dirty="0">
                <a:latin typeface="Courier New"/>
                <a:cs typeface="Courier New"/>
              </a:rPr>
              <a:t>("enemies</a:t>
            </a:r>
            <a:r>
              <a:rPr lang="en-US" sz="2200" dirty="0" smtClean="0">
                <a:latin typeface="Courier New"/>
                <a:cs typeface="Courier New"/>
              </a:rPr>
              <a:t>"</a:t>
            </a:r>
            <a:r>
              <a:rPr lang="en-US" sz="2200" dirty="0">
                <a:latin typeface="Courier New"/>
                <a:cs typeface="Courier New"/>
              </a:rPr>
              <a:t>);</a:t>
            </a:r>
          </a:p>
        </p:txBody>
      </p:sp>
      <p:sp>
        <p:nvSpPr>
          <p:cNvPr id="8" name="Right Arrow 7"/>
          <p:cNvSpPr/>
          <p:nvPr/>
        </p:nvSpPr>
        <p:spPr>
          <a:xfrm rot="16200000">
            <a:off x="681189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 rot="16200000">
            <a:off x="4897581" y="3590636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Type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 rot="16200000">
            <a:off x="6620171" y="359063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Index name</a:t>
            </a:r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 rot="16200000">
            <a:off x="5544127" y="3590635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b="1" u="sng" dirty="0" smtClean="0"/>
              <a:t>or</a:t>
            </a:r>
            <a:r>
              <a:rPr lang="en-US" dirty="0" smtClean="0"/>
              <a:t> retrieve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79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14 -4.81481E-6 L -0.04688 -4.81481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9" grpId="1" animBg="1"/>
      <p:bldP spid="10" grpId="0" animBg="1"/>
      <p:bldP spid="11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Exact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actors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actors"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= </a:t>
            </a:r>
            <a:r>
              <a:rPr lang="en-US" sz="1800" dirty="0" err="1" smtClean="0">
                <a:latin typeface="Courier New"/>
                <a:cs typeface="Courier New"/>
              </a:rPr>
              <a:t>actors.get</a:t>
            </a:r>
            <a:r>
              <a:rPr lang="en-US" sz="1800" dirty="0">
                <a:latin typeface="Courier New"/>
                <a:cs typeface="Courier New"/>
              </a:rPr>
              <a:t>("</a:t>
            </a:r>
            <a:r>
              <a:rPr lang="en-US" sz="1800" dirty="0" err="1">
                <a:latin typeface="Courier New"/>
                <a:cs typeface="Courier New"/>
              </a:rPr>
              <a:t>lastname</a:t>
            </a:r>
            <a:r>
              <a:rPr lang="en-US" sz="1800" dirty="0">
                <a:latin typeface="Courier New"/>
                <a:cs typeface="Courier New"/>
              </a:rPr>
              <a:t>", "Delgado"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.</a:t>
            </a:r>
            <a:r>
              <a:rPr lang="en-US" sz="1800" dirty="0" err="1" smtClean="0">
                <a:latin typeface="Courier New"/>
                <a:cs typeface="Courier New"/>
              </a:rPr>
              <a:t>getSingle</a:t>
            </a:r>
            <a:r>
              <a:rPr lang="en-US" sz="1800" dirty="0" smtClean="0">
                <a:latin typeface="Courier New"/>
                <a:cs typeface="Courier New"/>
              </a:rPr>
              <a:t>();</a:t>
            </a:r>
          </a:p>
        </p:txBody>
      </p:sp>
      <p:sp>
        <p:nvSpPr>
          <p:cNvPr id="5" name="Right Arrow 4"/>
          <p:cNvSpPr/>
          <p:nvPr/>
        </p:nvSpPr>
        <p:spPr>
          <a:xfrm rot="853214">
            <a:off x="3135193" y="305291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Value to match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3852556" y="496454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match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3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Matches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2085111"/>
            <a:ext cx="8229600" cy="284479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 err="1" smtClean="0">
                <a:latin typeface="Courier New"/>
                <a:cs typeface="Courier New"/>
              </a:rPr>
              <a:t>GraphDatabaseService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 err="1" smtClean="0">
                <a:latin typeface="Courier New"/>
                <a:cs typeface="Courier New"/>
              </a:rPr>
              <a:t>db</a:t>
            </a:r>
            <a:r>
              <a:rPr lang="en-US" sz="18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Index&lt;Node&gt; </a:t>
            </a:r>
            <a:r>
              <a:rPr lang="en-US" sz="1800" dirty="0" smtClean="0">
                <a:latin typeface="Courier New"/>
                <a:cs typeface="Courier New"/>
              </a:rPr>
              <a:t>enemies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>
                <a:latin typeface="Courier New"/>
                <a:cs typeface="Courier New"/>
              </a:rPr>
              <a:t>doctorWhoDatabase.index</a:t>
            </a:r>
            <a:r>
              <a:rPr lang="en-US" sz="1800" dirty="0">
                <a:latin typeface="Courier New"/>
                <a:cs typeface="Courier New"/>
              </a:rPr>
              <a:t>(</a:t>
            </a:r>
            <a:r>
              <a:rPr lang="en-US" sz="1800" dirty="0" smtClean="0">
                <a:latin typeface="Courier New"/>
                <a:cs typeface="Courier New"/>
              </a:rPr>
              <a:t>)</a:t>
            </a:r>
            <a:br>
              <a:rPr lang="en-US" sz="1800" dirty="0" smtClean="0">
                <a:latin typeface="Courier New"/>
                <a:cs typeface="Courier New"/>
              </a:rPr>
            </a:br>
            <a:r>
              <a:rPr lang="en-US" sz="1800" dirty="0" smtClean="0">
                <a:latin typeface="Courier New"/>
                <a:cs typeface="Courier New"/>
              </a:rPr>
              <a:t>                                     .</a:t>
            </a:r>
            <a:r>
              <a:rPr lang="en-US" sz="1800" dirty="0" err="1">
                <a:latin typeface="Courier New"/>
                <a:cs typeface="Courier New"/>
              </a:rPr>
              <a:t>forNodes</a:t>
            </a:r>
            <a:r>
              <a:rPr lang="en-US" sz="1800" dirty="0" smtClean="0">
                <a:latin typeface="Courier New"/>
                <a:cs typeface="Courier New"/>
              </a:rPr>
              <a:t>(</a:t>
            </a:r>
            <a:r>
              <a:rPr lang="en-US" sz="1800" dirty="0">
                <a:latin typeface="Courier New"/>
                <a:cs typeface="Courier New"/>
              </a:rPr>
              <a:t>"</a:t>
            </a:r>
            <a:r>
              <a:rPr lang="en-US" sz="1800" dirty="0" smtClean="0">
                <a:latin typeface="Courier New"/>
                <a:cs typeface="Courier New"/>
              </a:rPr>
              <a:t>enemies"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r>
              <a:rPr lang="en-US" sz="18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18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/>
                <a:cs typeface="Courier New"/>
              </a:rPr>
              <a:t>Node </a:t>
            </a:r>
            <a:r>
              <a:rPr lang="en-US" sz="1800" dirty="0" err="1" smtClean="0">
                <a:latin typeface="Courier New"/>
                <a:cs typeface="Courier New"/>
              </a:rPr>
              <a:t>rogerDelgado</a:t>
            </a:r>
            <a:r>
              <a:rPr lang="en-US" sz="1800" dirty="0" smtClean="0">
                <a:latin typeface="Courier New"/>
                <a:cs typeface="Courier New"/>
              </a:rPr>
              <a:t> </a:t>
            </a:r>
            <a:r>
              <a:rPr lang="en-US" sz="1800" dirty="0">
                <a:latin typeface="Courier New"/>
                <a:cs typeface="Courier New"/>
              </a:rPr>
              <a:t>= </a:t>
            </a:r>
            <a:r>
              <a:rPr lang="en-US" sz="1800" dirty="0" err="1" smtClean="0">
                <a:latin typeface="Courier New"/>
                <a:cs typeface="Courier New"/>
              </a:rPr>
              <a:t>enemies.query</a:t>
            </a:r>
            <a:r>
              <a:rPr lang="en-US" sz="1800" dirty="0">
                <a:latin typeface="Courier New"/>
                <a:cs typeface="Courier New"/>
              </a:rPr>
              <a:t>("species", "S*n");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sp>
        <p:nvSpPr>
          <p:cNvPr id="5" name="Right Arrow 4"/>
          <p:cNvSpPr/>
          <p:nvPr/>
        </p:nvSpPr>
        <p:spPr>
          <a:xfrm rot="16200000">
            <a:off x="3617013" y="4756729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 rot="16200000">
            <a:off x="6005954" y="4649508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16200000">
            <a:off x="4984010" y="4756730"/>
            <a:ext cx="2055091" cy="738909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6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Must use transactions to mutate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4016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But mutating access is still protected by transactions</a:t>
            </a:r>
          </a:p>
          <a:p>
            <a:pPr lvl="1"/>
            <a:r>
              <a:rPr lang="en-US" dirty="0" smtClean="0"/>
              <a:t>Which cover both index and graph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2909455"/>
            <a:ext cx="85482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/>
                <a:cs typeface="Courier New"/>
              </a:rPr>
              <a:t>GraphDatabaseService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err="1" smtClean="0">
                <a:latin typeface="Courier New"/>
                <a:cs typeface="Courier New"/>
              </a:rPr>
              <a:t>db</a:t>
            </a:r>
            <a:r>
              <a:rPr lang="en-US" dirty="0" smtClean="0">
                <a:latin typeface="Courier New"/>
                <a:cs typeface="Courier New"/>
              </a:rPr>
              <a:t> = …</a:t>
            </a:r>
          </a:p>
          <a:p>
            <a:r>
              <a:rPr lang="en-US" dirty="0" smtClean="0">
                <a:latin typeface="Courier New"/>
                <a:cs typeface="Courier New"/>
              </a:rPr>
              <a:t>Transaction </a:t>
            </a:r>
            <a:r>
              <a:rPr lang="en-US" dirty="0" err="1">
                <a:latin typeface="Courier New"/>
                <a:cs typeface="Courier New"/>
              </a:rPr>
              <a:t>tx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db.beginTx</a:t>
            </a:r>
            <a:r>
              <a:rPr lang="en-US" dirty="0">
                <a:latin typeface="Courier New"/>
                <a:cs typeface="Courier New"/>
              </a:rPr>
              <a:t>()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try </a:t>
            </a:r>
            <a:r>
              <a:rPr lang="en-US" dirty="0">
                <a:latin typeface="Courier New"/>
                <a:cs typeface="Courier New"/>
              </a:rPr>
              <a:t>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Node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= </a:t>
            </a:r>
            <a:r>
              <a:rPr lang="en-US" dirty="0" err="1">
                <a:latin typeface="Courier New"/>
                <a:cs typeface="Courier New"/>
              </a:rPr>
              <a:t>db.createNode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>
                <a:latin typeface="Courier New"/>
                <a:cs typeface="Courier New"/>
              </a:rPr>
              <a:t>"name", "Richard Nixon");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db.index</a:t>
            </a:r>
            <a:r>
              <a:rPr lang="en-US" dirty="0">
                <a:latin typeface="Courier New"/>
                <a:cs typeface="Courier New"/>
              </a:rPr>
              <a:t>().</a:t>
            </a:r>
            <a:r>
              <a:rPr lang="en-US" dirty="0" err="1">
                <a:latin typeface="Courier New"/>
                <a:cs typeface="Courier New"/>
              </a:rPr>
              <a:t>forNodes</a:t>
            </a:r>
            <a:r>
              <a:rPr lang="en-US" dirty="0">
                <a:latin typeface="Courier New"/>
                <a:cs typeface="Courier New"/>
              </a:rPr>
              <a:t>("characters").add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nixon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smtClean="0">
                <a:latin typeface="Courier New"/>
                <a:cs typeface="Courier New"/>
              </a:rPr>
              <a:t/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"name",</a:t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                        </a:t>
            </a:r>
            <a:r>
              <a:rPr lang="en-US" dirty="0" err="1" smtClean="0">
                <a:latin typeface="Courier New"/>
                <a:cs typeface="Courier New"/>
              </a:rPr>
              <a:t>nixon.getProperty</a:t>
            </a:r>
            <a:r>
              <a:rPr lang="en-US" dirty="0">
                <a:latin typeface="Courier New"/>
                <a:cs typeface="Courier New"/>
              </a:rPr>
              <a:t>("name"));</a:t>
            </a:r>
          </a:p>
          <a:p>
            <a:r>
              <a:rPr lang="en-US" dirty="0">
                <a:latin typeface="Courier New"/>
                <a:cs typeface="Courier New"/>
              </a:rPr>
              <a:t>    </a:t>
            </a:r>
            <a:r>
              <a:rPr lang="en-US" dirty="0" err="1" smtClean="0">
                <a:latin typeface="Courier New"/>
                <a:cs typeface="Courier New"/>
              </a:rPr>
              <a:t>tx.success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} </a:t>
            </a:r>
            <a:r>
              <a:rPr lang="en-US" dirty="0">
                <a:latin typeface="Courier New"/>
                <a:cs typeface="Courier New"/>
              </a:rPr>
              <a:t>finally {</a:t>
            </a:r>
          </a:p>
          <a:p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 smtClean="0">
                <a:latin typeface="Courier New"/>
                <a:cs typeface="Courier New"/>
              </a:rPr>
              <a:t>  </a:t>
            </a:r>
            <a:r>
              <a:rPr lang="en-US" dirty="0" err="1">
                <a:latin typeface="Courier New"/>
                <a:cs typeface="Courier New"/>
              </a:rPr>
              <a:t>tx.finish</a:t>
            </a:r>
            <a:r>
              <a:rPr lang="en-US" dirty="0">
                <a:latin typeface="Courier New"/>
                <a:cs typeface="Courier New"/>
              </a:rPr>
              <a:t>();</a:t>
            </a:r>
          </a:p>
          <a:p>
            <a:r>
              <a:rPr lang="en-US" dirty="0" smtClean="0">
                <a:latin typeface="Courier New"/>
                <a:cs typeface="Courier New"/>
              </a:rPr>
              <a:t>}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98587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For Debugging: </a:t>
            </a:r>
            <a:r>
              <a:rPr lang="en-US" sz="3600" dirty="0" err="1" smtClean="0"/>
              <a:t>Neoclipse</a:t>
            </a:r>
            <a:r>
              <a:rPr lang="en-US" sz="3600" dirty="0" smtClean="0"/>
              <a:t> Supports Indexes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55" y="1417638"/>
            <a:ext cx="6211454" cy="479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28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Four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Idiomatic Searches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8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Mixing Core API and 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Indexes are typically used only to provide starting points</a:t>
            </a:r>
          </a:p>
          <a:p>
            <a:r>
              <a:rPr lang="en-US" dirty="0" smtClean="0"/>
              <a:t>Then the heavy work is done by traversing the graph</a:t>
            </a:r>
          </a:p>
          <a:p>
            <a:r>
              <a:rPr lang="en-US" dirty="0" smtClean="0"/>
              <a:t>Can happily mix index operations with graph operations to great effect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949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Five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Simple Traversal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751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NOSQL now?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Driving </a:t>
            </a:r>
            <a:r>
              <a:rPr lang="en-US" dirty="0" smtClean="0"/>
              <a:t>trends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69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APIs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Basic (nodes, relationships)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Imperative</a:t>
            </a:r>
          </a:p>
          <a:p>
            <a:r>
              <a:rPr lang="en-US" dirty="0" smtClean="0"/>
              <a:t>Flexible</a:t>
            </a:r>
          </a:p>
          <a:p>
            <a:pPr lvl="1"/>
            <a:r>
              <a:rPr lang="en-US" dirty="0" smtClean="0"/>
              <a:t>Can easily intermix mutating operations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Traversers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Expressive</a:t>
            </a:r>
          </a:p>
          <a:p>
            <a:r>
              <a:rPr lang="en-US" dirty="0" smtClean="0"/>
              <a:t>Fast</a:t>
            </a:r>
          </a:p>
          <a:p>
            <a:r>
              <a:rPr lang="en-US" dirty="0" smtClean="0"/>
              <a:t>Declarative (mostly)</a:t>
            </a:r>
          </a:p>
          <a:p>
            <a:r>
              <a:rPr lang="en-US" dirty="0" smtClean="0"/>
              <a:t>Opinionated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094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Traverser API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Mature</a:t>
            </a:r>
          </a:p>
          <a:p>
            <a:r>
              <a:rPr lang="en-US" dirty="0"/>
              <a:t>Designed for the 80% </a:t>
            </a:r>
            <a:r>
              <a:rPr lang="en-US" dirty="0" smtClean="0"/>
              <a:t>case</a:t>
            </a:r>
          </a:p>
          <a:p>
            <a:r>
              <a:rPr lang="en-US" dirty="0" smtClean="0"/>
              <a:t>In the </a:t>
            </a:r>
            <a:r>
              <a:rPr lang="en-US" b="1" dirty="0" smtClean="0">
                <a:latin typeface="Courier New"/>
                <a:cs typeface="Courier New"/>
              </a:rPr>
              <a:t>org.neo4j.graphdb</a:t>
            </a:r>
            <a:r>
              <a:rPr lang="en-US" dirty="0" smtClean="0"/>
              <a:t> package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Node </a:t>
            </a:r>
            <a:r>
              <a:rPr lang="en-US" sz="2400" dirty="0" err="1" smtClean="0">
                <a:latin typeface="Courier New"/>
                <a:cs typeface="Courier New"/>
              </a:rPr>
              <a:t>daleks</a:t>
            </a:r>
            <a:r>
              <a:rPr lang="en-US" sz="2400" dirty="0" smtClean="0">
                <a:latin typeface="Courier New"/>
                <a:cs typeface="Courier New"/>
              </a:rPr>
              <a:t> = …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Traverser </a:t>
            </a:r>
            <a:r>
              <a:rPr lang="en-US" sz="2400" dirty="0">
                <a:latin typeface="Courier New"/>
                <a:cs typeface="Courier New"/>
              </a:rPr>
              <a:t>t = </a:t>
            </a:r>
            <a:r>
              <a:rPr lang="en-US" sz="2400" dirty="0" err="1">
                <a:latin typeface="Courier New"/>
                <a:cs typeface="Courier New"/>
              </a:rPr>
              <a:t>daleks.traverse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br>
              <a:rPr lang="en-US" sz="2400" dirty="0" smtClean="0">
                <a:latin typeface="Courier New"/>
                <a:cs typeface="Courier New"/>
              </a:rPr>
            </a:b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Order.DEPTH_FIRST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StopEvaluator.DEPTH_ONE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</a:t>
            </a:r>
            <a:r>
              <a:rPr lang="en-US" sz="2400" dirty="0" err="1" smtClean="0">
                <a:latin typeface="Courier New"/>
                <a:cs typeface="Courier New"/>
              </a:rPr>
              <a:t>ReturnableEvaluator.ALL_BUT_START_NODE</a:t>
            </a:r>
            <a:r>
              <a:rPr lang="en-US" sz="2400" dirty="0">
                <a:latin typeface="Courier New"/>
                <a:cs typeface="Courier New"/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ENEMY_OF,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Direction.OUTGOING</a:t>
            </a:r>
            <a:r>
              <a:rPr lang="en-US" sz="2400" dirty="0" smtClean="0">
                <a:latin typeface="Courier New"/>
                <a:cs typeface="Courier New"/>
              </a:rPr>
              <a:t>)</a:t>
            </a:r>
            <a:r>
              <a:rPr lang="en-US" sz="2400" dirty="0">
                <a:latin typeface="Courier New"/>
                <a:cs typeface="Courier New"/>
              </a:rPr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53973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Six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“New” Traverser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9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(At least) Two Traverser APIs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Neo4j has abstracted the notion of traversers into frameworks</a:t>
            </a:r>
          </a:p>
          <a:p>
            <a:endParaRPr lang="en-US" dirty="0" smtClean="0"/>
          </a:p>
          <a:p>
            <a:r>
              <a:rPr lang="en-US" dirty="0" smtClean="0"/>
              <a:t>There are two of these</a:t>
            </a:r>
          </a:p>
          <a:p>
            <a:pPr lvl="1"/>
            <a:r>
              <a:rPr lang="en-US" dirty="0" smtClean="0"/>
              <a:t>And development is active</a:t>
            </a:r>
          </a:p>
          <a:p>
            <a:pPr lvl="1"/>
            <a:r>
              <a:rPr lang="en-US" dirty="0" smtClean="0"/>
              <a:t>No “one framework to rule them all” yet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23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“New” Traverser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49398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Newer (obviously!)</a:t>
            </a:r>
          </a:p>
          <a:p>
            <a:r>
              <a:rPr lang="en-US" dirty="0"/>
              <a:t>Designed for the 95% use </a:t>
            </a:r>
            <a:r>
              <a:rPr lang="en-US" dirty="0" smtClean="0"/>
              <a:t>case</a:t>
            </a:r>
          </a:p>
          <a:p>
            <a:r>
              <a:rPr lang="en-US" dirty="0"/>
              <a:t>In the </a:t>
            </a:r>
            <a:r>
              <a:rPr lang="en-US" b="1" dirty="0" smtClean="0">
                <a:latin typeface="Courier New"/>
                <a:cs typeface="Courier New"/>
              </a:rPr>
              <a:t>org.neo4j.graphdb.traversal</a:t>
            </a:r>
            <a:r>
              <a:rPr lang="en-US" dirty="0" smtClean="0"/>
              <a:t> package</a:t>
            </a:r>
            <a:endParaRPr lang="en-US" dirty="0"/>
          </a:p>
          <a:p>
            <a:r>
              <a:rPr lang="en-US" dirty="0"/>
              <a:t>Written in </a:t>
            </a:r>
            <a:r>
              <a:rPr lang="en-US" dirty="0" err="1" smtClean="0"/>
              <a:t>Swedlish</a:t>
            </a:r>
            <a:r>
              <a:rPr lang="en-US" dirty="0" smtClean="0"/>
              <a:t>, fluent API design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128819"/>
            <a:ext cx="8612909" cy="3151910"/>
          </a:xfrm>
          <a:prstGeom prst="rect">
            <a:avLst/>
          </a:prstGeom>
          <a:noFill/>
        </p:spPr>
        <p:txBody>
          <a:bodyPr wrap="square" rtlCol="0">
            <a:normAutofit fontScale="77500" lnSpcReduction="20000"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Traverser traverser = </a:t>
            </a:r>
            <a:r>
              <a:rPr lang="en-US" dirty="0" err="1" smtClean="0">
                <a:latin typeface="Courier New"/>
                <a:cs typeface="Courier New"/>
              </a:rPr>
              <a:t>Traversal.description</a:t>
            </a:r>
            <a:r>
              <a:rPr lang="en-US" dirty="0" smtClean="0">
                <a:latin typeface="Courier New"/>
                <a:cs typeface="Courier New"/>
              </a:rPr>
              <a:t>().expand(</a:t>
            </a:r>
          </a:p>
          <a:p>
            <a:r>
              <a:rPr lang="en-US" dirty="0" smtClean="0">
                <a:latin typeface="Courier New"/>
                <a:cs typeface="Courier New"/>
              </a:rPr>
              <a:t>                       </a:t>
            </a:r>
            <a:r>
              <a:rPr lang="en-US" dirty="0" err="1" smtClean="0">
                <a:latin typeface="Courier New"/>
                <a:cs typeface="Courier New"/>
              </a:rPr>
              <a:t>Traversal.expanderForTypes</a:t>
            </a:r>
            <a:r>
              <a:rPr lang="en-US" dirty="0" smtClean="0">
                <a:latin typeface="Courier New"/>
                <a:cs typeface="Courier New"/>
              </a:rPr>
              <a:t>(</a:t>
            </a:r>
            <a:r>
              <a:rPr lang="en-US" dirty="0" err="1" smtClean="0">
                <a:latin typeface="Courier New"/>
                <a:cs typeface="Courier New"/>
              </a:rPr>
              <a:t>DoctorWhoUniverse.ENEMY_OF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br>
              <a:rPr lang="en-US" dirty="0" smtClean="0">
                <a:latin typeface="Courier New"/>
                <a:cs typeface="Courier New"/>
              </a:rPr>
            </a:br>
            <a:r>
              <a:rPr lang="en-US" dirty="0" smtClean="0">
                <a:latin typeface="Courier New"/>
                <a:cs typeface="Courier New"/>
              </a:rPr>
              <a:t>											</a:t>
            </a:r>
            <a:r>
              <a:rPr lang="en-US" dirty="0" err="1" smtClean="0">
                <a:latin typeface="Courier New"/>
                <a:cs typeface="Courier New"/>
              </a:rPr>
              <a:t>Direction.OUTGOING</a:t>
            </a:r>
            <a:r>
              <a:rPr lang="en-US" dirty="0" smtClean="0">
                <a:latin typeface="Courier New"/>
                <a:cs typeface="Courier New"/>
              </a:rPr>
              <a:t>))</a:t>
            </a:r>
          </a:p>
          <a:p>
            <a:r>
              <a:rPr lang="en-US" dirty="0" smtClean="0">
                <a:latin typeface="Courier New"/>
                <a:cs typeface="Courier New"/>
              </a:rPr>
              <a:t>                       .</a:t>
            </a:r>
            <a:r>
              <a:rPr lang="en-US" dirty="0" err="1" smtClean="0">
                <a:latin typeface="Courier New"/>
                <a:cs typeface="Courier New"/>
              </a:rPr>
              <a:t>depthFirst</a:t>
            </a:r>
            <a:r>
              <a:rPr lang="en-US" dirty="0" smtClean="0">
                <a:latin typeface="Courier New"/>
                <a:cs typeface="Courier New"/>
              </a:rPr>
              <a:t>().evaluator(new Evaluator() {</a:t>
            </a:r>
          </a:p>
          <a:p>
            <a:r>
              <a:rPr lang="en-US" dirty="0" smtClean="0">
                <a:latin typeface="Courier New"/>
                <a:cs typeface="Courier New"/>
              </a:rPr>
              <a:t>  </a:t>
            </a:r>
          </a:p>
          <a:p>
            <a:r>
              <a:rPr lang="en-US" dirty="0" smtClean="0">
                <a:latin typeface="Courier New"/>
                <a:cs typeface="Courier New"/>
              </a:rPr>
              <a:t>  public Evaluation evaluate(Path path) {</a:t>
            </a:r>
          </a:p>
          <a:p>
            <a:r>
              <a:rPr lang="en-US" dirty="0" smtClean="0">
                <a:latin typeface="Courier New"/>
                <a:cs typeface="Courier New"/>
              </a:rPr>
              <a:t>    // Only include if we're at depth 2, for enemy-of-enemy</a:t>
            </a:r>
          </a:p>
          <a:p>
            <a:r>
              <a:rPr lang="en-US" dirty="0" smtClean="0">
                <a:latin typeface="Courier New"/>
                <a:cs typeface="Courier New"/>
              </a:rPr>
              <a:t>    if(</a:t>
            </a:r>
            <a:r>
              <a:rPr lang="en-US" dirty="0" err="1" smtClean="0">
                <a:latin typeface="Courier New"/>
                <a:cs typeface="Courier New"/>
              </a:rPr>
              <a:t>path.length</a:t>
            </a:r>
            <a:r>
              <a:rPr lang="en-US" dirty="0" smtClean="0">
                <a:latin typeface="Courier New"/>
                <a:cs typeface="Courier New"/>
              </a:rPr>
              <a:t>() == 2) {</a:t>
            </a:r>
          </a:p>
          <a:p>
            <a:r>
              <a:rPr lang="en-US" dirty="0" smtClean="0">
                <a:latin typeface="Courier New"/>
                <a:cs typeface="Courier New"/>
              </a:rPr>
              <a:t>      return </a:t>
            </a:r>
            <a:r>
              <a:rPr lang="en-US" dirty="0" err="1" smtClean="0">
                <a:latin typeface="Courier New"/>
                <a:cs typeface="Courier New"/>
              </a:rPr>
              <a:t>Evaluation.INCLUDE_AND_PRUNE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  } else if(</a:t>
            </a:r>
            <a:r>
              <a:rPr lang="en-US" dirty="0" err="1" smtClean="0">
                <a:latin typeface="Courier New"/>
                <a:cs typeface="Courier New"/>
              </a:rPr>
              <a:t>path.length</a:t>
            </a:r>
            <a:r>
              <a:rPr lang="en-US" dirty="0" smtClean="0">
                <a:latin typeface="Courier New"/>
                <a:cs typeface="Courier New"/>
              </a:rPr>
              <a:t>() &gt; 2){</a:t>
            </a:r>
          </a:p>
          <a:p>
            <a:r>
              <a:rPr lang="en-US" dirty="0" smtClean="0">
                <a:latin typeface="Courier New"/>
                <a:cs typeface="Courier New"/>
              </a:rPr>
              <a:t>      return </a:t>
            </a:r>
            <a:r>
              <a:rPr lang="en-US" dirty="0" err="1" smtClean="0">
                <a:latin typeface="Courier New"/>
                <a:cs typeface="Courier New"/>
              </a:rPr>
              <a:t>Evaluation.EXCLUDE_AND_PRUNE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  } else {</a:t>
            </a:r>
          </a:p>
          <a:p>
            <a:r>
              <a:rPr lang="en-US" dirty="0" smtClean="0">
                <a:latin typeface="Courier New"/>
                <a:cs typeface="Courier New"/>
              </a:rPr>
              <a:t>      return </a:t>
            </a:r>
            <a:r>
              <a:rPr lang="en-US" dirty="0" err="1" smtClean="0">
                <a:latin typeface="Courier New"/>
                <a:cs typeface="Courier New"/>
              </a:rPr>
              <a:t>Evaluation.EXCLUDE_AND_CONTINUE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r>
              <a:rPr lang="en-US" dirty="0" smtClean="0">
                <a:latin typeface="Courier New"/>
                <a:cs typeface="Courier New"/>
              </a:rPr>
              <a:t>    }</a:t>
            </a:r>
          </a:p>
          <a:p>
            <a:r>
              <a:rPr lang="en-US" dirty="0" smtClean="0">
                <a:latin typeface="Courier New"/>
                <a:cs typeface="Courier New"/>
              </a:rPr>
              <a:t>  }</a:t>
            </a:r>
          </a:p>
          <a:p>
            <a:r>
              <a:rPr lang="en-US" dirty="0" smtClean="0">
                <a:latin typeface="Courier New"/>
                <a:cs typeface="Courier New"/>
              </a:rPr>
              <a:t>}).uniqueness(</a:t>
            </a:r>
            <a:r>
              <a:rPr lang="en-US" dirty="0" err="1" smtClean="0">
                <a:latin typeface="Courier New"/>
                <a:cs typeface="Courier New"/>
              </a:rPr>
              <a:t>Uniqueness.NODE_GLOBAL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r>
              <a:rPr lang="en-US" dirty="0" smtClean="0">
                <a:latin typeface="Courier New"/>
                <a:cs typeface="Courier New"/>
              </a:rPr>
              <a:t>.traverse(</a:t>
            </a:r>
            <a:r>
              <a:rPr lang="en-US" dirty="0" err="1" smtClean="0">
                <a:latin typeface="Courier New"/>
                <a:cs typeface="Courier New"/>
              </a:rPr>
              <a:t>theMaster</a:t>
            </a:r>
            <a:r>
              <a:rPr lang="en-US" dirty="0" smtClean="0">
                <a:latin typeface="Courier New"/>
                <a:cs typeface="Courier New"/>
              </a:rPr>
              <a:t>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8353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Seven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939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Eight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Graph 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2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dirty="0" smtClean="0"/>
              <a:t> Nine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REST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2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Koan</a:t>
            </a:r>
            <a:r>
              <a:rPr lang="en-US" smtClean="0"/>
              <a:t> Ten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Spring </a:t>
            </a:r>
            <a:r>
              <a:rPr lang="en-US" smtClean="0"/>
              <a:t>Data Graph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026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Ops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Neo4j in Production, in </a:t>
            </a:r>
            <a:r>
              <a:rPr lang="en-US" smtClean="0"/>
              <a:t>the Large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681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 1: Data Size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90" y="1557356"/>
            <a:ext cx="82296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considerations</a:t>
            </a:r>
          </a:p>
          <a:p>
            <a:pPr lvl="1"/>
            <a:r>
              <a:rPr lang="en-US" dirty="0" smtClean="0"/>
              <a:t>Data should always be available</a:t>
            </a:r>
          </a:p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Large dataset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1267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Neo4j HA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HA component supports master-slave replication</a:t>
            </a:r>
          </a:p>
          <a:p>
            <a:pPr lvl="1"/>
            <a:r>
              <a:rPr lang="en-US" dirty="0" smtClean="0"/>
              <a:t>For clustering</a:t>
            </a:r>
          </a:p>
          <a:p>
            <a:pPr lvl="1"/>
            <a:r>
              <a:rPr lang="en-US" dirty="0" smtClean="0"/>
              <a:t>For DR across sites</a:t>
            </a:r>
          </a:p>
        </p:txBody>
      </p:sp>
    </p:spTree>
    <p:extLst>
      <p:ext uri="{BB962C8B-B14F-4D97-AF65-F5344CB8AC3E}">
        <p14:creationId xmlns:p14="http://schemas.microsoft.com/office/powerpoint/2010/main" val="158903772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472" y="1085082"/>
            <a:ext cx="6712527" cy="523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96657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831" y="2332182"/>
            <a:ext cx="5323191" cy="3935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1565"/>
            <a:ext cx="8229600" cy="91670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Writes to the master are fast</a:t>
            </a:r>
          </a:p>
          <a:p>
            <a:pPr lvl="1"/>
            <a:r>
              <a:rPr lang="en-US" dirty="0"/>
              <a:t>And slaves eventually catch </a:t>
            </a:r>
            <a:r>
              <a:rPr lang="en-US" dirty="0" smtClean="0"/>
              <a:t>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3624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584" y="2320948"/>
            <a:ext cx="4788236" cy="40802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to a Slave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3838"/>
            <a:ext cx="8229600" cy="9282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Writes </a:t>
            </a:r>
            <a:r>
              <a:rPr lang="en-US" dirty="0"/>
              <a:t>to a slave cause a synchronous transaction with the master</a:t>
            </a:r>
          </a:p>
          <a:p>
            <a:pPr lvl="1"/>
            <a:r>
              <a:rPr lang="en-US" dirty="0"/>
              <a:t>And the other slaves eventually catch up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3052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that’s local availability sorted,</a:t>
            </a:r>
            <a:br>
              <a:rPr lang="en-US" dirty="0" smtClean="0"/>
            </a:br>
            <a:r>
              <a:rPr lang="en-US" dirty="0" smtClean="0"/>
              <a:t>now we need Disaster Recovery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07507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Locally, Backup Agent for DR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05236"/>
            <a:ext cx="7562273" cy="359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016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 what about backup?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8531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Story!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" y="1417638"/>
            <a:ext cx="8529499" cy="35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6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Scaling graphs is </a:t>
            </a:r>
            <a:r>
              <a:rPr lang="en-US" b="1" u="sng" dirty="0" smtClean="0"/>
              <a:t>hard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088694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16288</TotalTime>
  <Words>4740</Words>
  <Application>Microsoft Macintosh PowerPoint</Application>
  <PresentationFormat>On-screen Show (4:3)</PresentationFormat>
  <Paragraphs>843</Paragraphs>
  <Slides>113</Slides>
  <Notes>41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113</vt:i4>
      </vt:variant>
    </vt:vector>
  </HeadingPairs>
  <TitlesOfParts>
    <vt:vector size="114" baseType="lpstr">
      <vt:lpstr>Office Theme</vt:lpstr>
      <vt:lpstr>PowerPoint Presentation</vt:lpstr>
      <vt:lpstr>A Programmatic Introduction to Neo4j</vt:lpstr>
      <vt:lpstr>Logistics</vt:lpstr>
      <vt:lpstr>Our Domain: Doctor Who</vt:lpstr>
      <vt:lpstr>And His Enemies…</vt:lpstr>
      <vt:lpstr>Roadmap</vt:lpstr>
      <vt:lpstr>Not Only SQL</vt:lpstr>
      <vt:lpstr>Why NOSQL now?</vt:lpstr>
      <vt:lpstr>Trend 1: Data Size</vt:lpstr>
      <vt:lpstr>Trend 2: Connectedness</vt:lpstr>
      <vt:lpstr>Trend 3: Semi-structured information</vt:lpstr>
      <vt:lpstr>Side note: RDBMS performance</vt:lpstr>
      <vt:lpstr>Trend 4: Architecture</vt:lpstr>
      <vt:lpstr>Trend 4: Architecture</vt:lpstr>
      <vt:lpstr>Trend 4: Architecture</vt:lpstr>
      <vt:lpstr>Four NOSQL Categories</vt:lpstr>
      <vt:lpstr>Key-Value Stores</vt:lpstr>
      <vt:lpstr>Pros and Cons</vt:lpstr>
      <vt:lpstr>Column Family (BigTable)</vt:lpstr>
      <vt:lpstr>Pros and Cons</vt:lpstr>
      <vt:lpstr>Document Databases</vt:lpstr>
      <vt:lpstr>Pros and Cons</vt:lpstr>
      <vt:lpstr>Graph Databases</vt:lpstr>
      <vt:lpstr>Pros and Cons</vt:lpstr>
      <vt:lpstr>What are graphs good for?</vt:lpstr>
      <vt:lpstr>Neo4j is a Graph Database</vt:lpstr>
      <vt:lpstr>PowerPoint Presentation</vt:lpstr>
      <vt:lpstr>PowerPoint Presentation</vt:lpstr>
      <vt:lpstr>On maturity of data models</vt:lpstr>
      <vt:lpstr>Property Graph Model</vt:lpstr>
      <vt:lpstr>Property Graph Model</vt:lpstr>
      <vt:lpstr>Property Graph Model</vt:lpstr>
      <vt:lpstr>Graphs are very whiteboard-friendly</vt:lpstr>
      <vt:lpstr>This has huge design implications</vt:lpstr>
      <vt:lpstr>PowerPoint Presentation</vt:lpstr>
      <vt:lpstr>Schema-less Databases</vt:lpstr>
      <vt:lpstr>Neo4j</vt:lpstr>
      <vt:lpstr>What’s Neo4j?</vt:lpstr>
      <vt:lpstr>More on Neo4j</vt:lpstr>
      <vt:lpstr>What’s new in 1.3?</vt:lpstr>
      <vt:lpstr>Big news: License Changes in 1.3 onwards</vt:lpstr>
      <vt:lpstr>Neo4j Logical Architecture</vt:lpstr>
      <vt:lpstr>Remember, there’s NOSQL</vt:lpstr>
      <vt:lpstr>PowerPoint Presentation</vt:lpstr>
      <vt:lpstr>PowerPoint Presentation</vt:lpstr>
      <vt:lpstr>PowerPoint Presentation</vt:lpstr>
      <vt:lpstr>Creating Nodes</vt:lpstr>
      <vt:lpstr>Creating Relationships</vt:lpstr>
      <vt:lpstr>Repeat...until…</vt:lpstr>
      <vt:lpstr>The Enemy of my Enemy is my…?</vt:lpstr>
      <vt:lpstr>Graph Algorithms</vt:lpstr>
      <vt:lpstr>Shortest Path</vt:lpstr>
      <vt:lpstr>Koan 1</vt:lpstr>
      <vt:lpstr>Neoclipse</vt:lpstr>
      <vt:lpstr>Neo4j Shell</vt:lpstr>
      <vt:lpstr>Launching the shell (mac/unix)</vt:lpstr>
      <vt:lpstr>Launching the shell (windows)</vt:lpstr>
      <vt:lpstr>Shell Commands</vt:lpstr>
      <vt:lpstr>Shell Commands</vt:lpstr>
      <vt:lpstr>Setting, Changing, Removing Properties</vt:lpstr>
      <vt:lpstr>Neo4j Server</vt:lpstr>
      <vt:lpstr>Demo</vt:lpstr>
      <vt:lpstr>Goals</vt:lpstr>
      <vt:lpstr>Koan 2</vt:lpstr>
      <vt:lpstr>Core API</vt:lpstr>
      <vt:lpstr>Koan 3</vt:lpstr>
      <vt:lpstr>Graphs are self-indexing</vt:lpstr>
      <vt:lpstr>Indexing a Graph?</vt:lpstr>
      <vt:lpstr>No free lunch</vt:lpstr>
      <vt:lpstr>Lucene</vt:lpstr>
      <vt:lpstr>Creating a Node Index</vt:lpstr>
      <vt:lpstr>Creating a Relationship Index</vt:lpstr>
      <vt:lpstr>Exact Matches</vt:lpstr>
      <vt:lpstr>Query Matches</vt:lpstr>
      <vt:lpstr>Must use transactions to mutate indexes</vt:lpstr>
      <vt:lpstr>For Debugging: Neoclipse Supports Indexes</vt:lpstr>
      <vt:lpstr>Koan Four</vt:lpstr>
      <vt:lpstr>Mixing Core API and Indexes</vt:lpstr>
      <vt:lpstr>Koan Five</vt:lpstr>
      <vt:lpstr>Comparing APIs</vt:lpstr>
      <vt:lpstr>Simple Traverser API</vt:lpstr>
      <vt:lpstr>Koan Six</vt:lpstr>
      <vt:lpstr>(At least) Two Traverser APIs</vt:lpstr>
      <vt:lpstr>“New” Traverser API</vt:lpstr>
      <vt:lpstr>Koan Seven</vt:lpstr>
      <vt:lpstr>Koan Eight</vt:lpstr>
      <vt:lpstr>Koan Nine</vt:lpstr>
      <vt:lpstr>Koan Ten</vt:lpstr>
      <vt:lpstr>Ops and Big Data</vt:lpstr>
      <vt:lpstr>Two Challenges</vt:lpstr>
      <vt:lpstr>Neo4j HA</vt:lpstr>
      <vt:lpstr>HA Architecture</vt:lpstr>
      <vt:lpstr>Write to a Master</vt:lpstr>
      <vt:lpstr>Write to a Slave</vt:lpstr>
      <vt:lpstr>So that’s local availability sorted, now we need Disaster Recovery</vt:lpstr>
      <vt:lpstr>HA Locally, Backup Agent for DR</vt:lpstr>
      <vt:lpstr>But what about backup?</vt:lpstr>
      <vt:lpstr>Same Story!</vt:lpstr>
      <vt:lpstr>Scaling graphs is hard</vt:lpstr>
      <vt:lpstr>“Black Hole” server</vt:lpstr>
      <vt:lpstr>Chatty Network</vt:lpstr>
      <vt:lpstr>Minimal Point Cut</vt:lpstr>
      <vt:lpstr>So how do we scale Neo4j?</vt:lpstr>
      <vt:lpstr>Neo4j Logical Architecture</vt:lpstr>
      <vt:lpstr>A Humble Blade</vt:lpstr>
      <vt:lpstr>Cache Sharding</vt:lpstr>
      <vt:lpstr>Consistent Routing</vt:lpstr>
      <vt:lpstr>Domain-specific sharding</vt:lpstr>
      <vt:lpstr>What we haven’t covered…</vt:lpstr>
      <vt:lpstr>Advanced Neo4j Topics</vt:lpstr>
      <vt:lpstr>Neo4j Spatial</vt:lpstr>
      <vt:lpstr>Tinkerpop</vt:lpstr>
      <vt:lpstr>This is just the beginning... visit http://neo4j.org for more!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Webber</dc:creator>
  <cp:lastModifiedBy>Jim Webber</cp:lastModifiedBy>
  <cp:revision>275</cp:revision>
  <dcterms:created xsi:type="dcterms:W3CDTF">2011-03-08T13:24:17Z</dcterms:created>
  <dcterms:modified xsi:type="dcterms:W3CDTF">2011-05-04T01:59:05Z</dcterms:modified>
</cp:coreProperties>
</file>

<file path=docProps/thumbnail.jpeg>
</file>